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4"/>
    <p:sldMasterId id="2147483672" r:id="rId5"/>
    <p:sldMasterId id="2147483660" r:id="rId6"/>
  </p:sldMasterIdLst>
  <p:notesMasterIdLst>
    <p:notesMasterId r:id="rId70"/>
  </p:notesMasterIdLst>
  <p:sldIdLst>
    <p:sldId id="256" r:id="rId7"/>
    <p:sldId id="358" r:id="rId8"/>
    <p:sldId id="359" r:id="rId9"/>
    <p:sldId id="355" r:id="rId10"/>
    <p:sldId id="342" r:id="rId11"/>
    <p:sldId id="343" r:id="rId12"/>
    <p:sldId id="377" r:id="rId13"/>
    <p:sldId id="378" r:id="rId14"/>
    <p:sldId id="383" r:id="rId15"/>
    <p:sldId id="384" r:id="rId16"/>
    <p:sldId id="385" r:id="rId17"/>
    <p:sldId id="386" r:id="rId18"/>
    <p:sldId id="387" r:id="rId19"/>
    <p:sldId id="388" r:id="rId20"/>
    <p:sldId id="392" r:id="rId21"/>
    <p:sldId id="398" r:id="rId22"/>
    <p:sldId id="391" r:id="rId23"/>
    <p:sldId id="399" r:id="rId24"/>
    <p:sldId id="400" r:id="rId25"/>
    <p:sldId id="394" r:id="rId26"/>
    <p:sldId id="401" r:id="rId27"/>
    <p:sldId id="402" r:id="rId28"/>
    <p:sldId id="403" r:id="rId29"/>
    <p:sldId id="404" r:id="rId30"/>
    <p:sldId id="405" r:id="rId31"/>
    <p:sldId id="331" r:id="rId32"/>
    <p:sldId id="350" r:id="rId33"/>
    <p:sldId id="291" r:id="rId34"/>
    <p:sldId id="259" r:id="rId35"/>
    <p:sldId id="357" r:id="rId36"/>
    <p:sldId id="362" r:id="rId37"/>
    <p:sldId id="363" r:id="rId38"/>
    <p:sldId id="364" r:id="rId39"/>
    <p:sldId id="365" r:id="rId40"/>
    <p:sldId id="366" r:id="rId41"/>
    <p:sldId id="367" r:id="rId42"/>
    <p:sldId id="374" r:id="rId43"/>
    <p:sldId id="375" r:id="rId44"/>
    <p:sldId id="376" r:id="rId45"/>
    <p:sldId id="353" r:id="rId46"/>
    <p:sldId id="328" r:id="rId47"/>
    <p:sldId id="379" r:id="rId48"/>
    <p:sldId id="380" r:id="rId49"/>
    <p:sldId id="390" r:id="rId50"/>
    <p:sldId id="395" r:id="rId51"/>
    <p:sldId id="351" r:id="rId52"/>
    <p:sldId id="352" r:id="rId53"/>
    <p:sldId id="382" r:id="rId54"/>
    <p:sldId id="381" r:id="rId55"/>
    <p:sldId id="389" r:id="rId56"/>
    <p:sldId id="337" r:id="rId57"/>
    <p:sldId id="296" r:id="rId58"/>
    <p:sldId id="393" r:id="rId59"/>
    <p:sldId id="297" r:id="rId60"/>
    <p:sldId id="294" r:id="rId61"/>
    <p:sldId id="308" r:id="rId62"/>
    <p:sldId id="309" r:id="rId63"/>
    <p:sldId id="312" r:id="rId64"/>
    <p:sldId id="313" r:id="rId65"/>
    <p:sldId id="314" r:id="rId66"/>
    <p:sldId id="315" r:id="rId67"/>
    <p:sldId id="316" r:id="rId68"/>
    <p:sldId id="31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56A1"/>
    <a:srgbClr val="68A3EA"/>
    <a:srgbClr val="165C96"/>
    <a:srgbClr val="1967A7"/>
    <a:srgbClr val="1A6B88"/>
    <a:srgbClr val="259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3FA076-C2D7-487D-A4B0-C79A4C9FC0F7}" v="1736" dt="2024-03-14T06:03:51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432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21:00:47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1917 542 24575,'-4'0'0,"1"0"0,-1 0 0,1 0 0,-1 1 0,1 0 0,-1-1 0,1 1 0,0 0 0,-1 1 0,1-1 0,-5 3 0,4-1 0,0 1 0,0-1 0,1 0 0,0 1 0,-1 0 0,1 0 0,1 0 0,-4 6 0,-8 16 0,1-1 0,1 2 0,2 0 0,1 0 0,1 1 0,1 0 0,1 0 0,2 1 0,-2 40 0,6-64 0,1-1 0,-1 1 0,1-1 0,-1 0 0,1 1 0,0-1 0,1 0 0,-1 0 0,1 0 0,3 7 0,-4-9 0,1 0 0,-1-1 0,1 1 0,-1 0 0,1-1 0,-1 1 0,1-1 0,0 0 0,0 1 0,0-1 0,-1 0 0,1 0 0,0 0 0,0 0 0,1-1 0,-1 1 0,0 0 0,0-1 0,0 0 0,0 1 0,1-1 0,1 0 0,-2 0 0,0 0 0,-1 0 0,1-1 0,0 1 0,-1 0 0,1-1 0,-1 1 0,1-1 0,0 0 0,-1 1 0,1-1 0,-1 0 0,0 0 0,1 0 0,-1 0 0,0 0 0,1 0 0,-1 0 0,2-2 0,-1-1 0,1-1 0,0 1 0,-1 0 0,0-1 0,0 0 0,1-5 0,5-15 0,-2-1 0,-1 0 0,2-30 0,0-81 0,-6 90 0,1-294 0,-7 281 0,1 49 0,1 16 0,-2 16 0,2 1 0,0 0 0,2 39 0,-1-5 0,-38 560 0,27-453 0,8-97 0,3-53 0,1-17 0,0-21 0,3-307 0,-3 380 0,0 43 0,2-81 0,0 0 0,0 0 0,1-1 0,0 1 0,1 0 0,6 15 0,-9-24 0,1 1 0,-1-1 0,1 1 0,-1-1 0,1 0 0,0 1 0,0-1 0,0 0 0,0 1 0,0-1 0,0 0 0,0 0 0,0 0 0,1 0 0,-1 0 0,0 0 0,1 0 0,-1 0 0,0-1 0,1 1 0,-1-1 0,1 1 0,-1-1 0,1 1 0,1-1 0,-1 0 0,0-1 0,-1 0 0,1 0 0,-1 1 0,1-1 0,-1 0 0,0-1 0,1 1 0,-1 0 0,0 0 0,0 0 0,0-1 0,0 1 0,0-1 0,0 1 0,0-1 0,0 1 0,0-1 0,-1 0 0,1 1 0,-1-1 0,1 0 0,-1 1 0,1-4 0,8-36 0,-1-2 0,2-49 0,-2-91 0,-7 153 0,0-212 0,-4 599 0,5-194 0,-2 7 0,0-701 0,-1 521 0,-1 11 0,-3 19 0,3-13 0,-32 162 0,22-125 0,12-43 0,0 0 0,0-1 0,0 1 0,0-1 0,0 1 0,-1 0 0,1-1 0,0 1 0,0-1 0,-1 1 0,1-1 0,0 1 0,-1-1 0,1 1 0,0-1 0,-1 1 0,1-1 0,-1 1 0,1-1 0,-1 0 0,1 1 0,-1-1 0,1 0 0,-1 1 0,1-1 0,-1 0 0,0 0 0,1 1 0,-1-1 0,1 0 0,-1 0 0,0 0 0,1 0 0,-1 0 0,1 0 0,-1 0 0,-1 0 0,0-1 0,1-1 0,-1 1 0,1 0 0,-1-1 0,1 0 0,-1 1 0,1-1 0,0 0 0,0 1 0,-2-4 0,-9-18 0,1-1 0,1-1 0,-8-31 0,9 27 0,-1 1 0,-16-30 0,26 56 0,-1 1 0,1 0 0,-1-1 0,0 1 0,1 0 0,-1 0 0,0-1 0,0 1 0,0 0 0,0 0 0,0 0 0,0 0 0,0 0 0,-1 1 0,-1-3 0,2 3 0,1 1 0,-1-1 0,1 0 0,-1 0 0,1 0 0,-1 0 0,1 0 0,-1 1 0,1-1 0,0 0 0,-1 0 0,1 0 0,-1 1 0,1-1 0,0 0 0,-1 1 0,1-1 0,0 0 0,-1 1 0,1-1 0,0 1 0,0-1 0,-1 1 0,1-1 0,0 0 0,0 1 0,0-1 0,-1 1 0,1 0 0,-2 7 0,0 0 0,0 0 0,1 0 0,0 9 0,1 122 0,1-41 0,-3-144 0,-1-1 0,-3 1 0,-1 1 0,-2-1 0,-20-53 0,20 78 0,9 21 0,0 0 0,0-1 0,0 1 0,-1 0 0,1 0 0,0 0 0,0 0 0,0 0 0,0 0 0,0-1 0,0 1 0,-1 0 0,1 0 0,0 0 0,0 0 0,0 0 0,0 0 0,0 0 0,-1 0 0,1 0 0,0 0 0,0 0 0,0 0 0,0 0 0,-1 0 0,1 0 0,0 0 0,0 0 0,0 0 0,0 0 0,-1 0 0,1 0 0,0 0 0,0 0 0,0 0 0,0 0 0,0 0 0,-1 0 0,1 0 0,0 1 0,0-1 0,0 0 0,0 0 0,0 0 0,0 0 0,-1 0 0,1 0 0,0 1 0,0-1 0,0 0 0,-2 5 0,1-1 0,0 1 0,0-1 0,0 1 0,0-1 0,0 8 0,-2 389 0,5-301 0,-2-87 0,0-14 0,1-23 0,-2-141 0,2-157 0,0 316 0,0-22 0,6-39 0,-6 60 0,0 0 0,1 0 0,0 1 0,0-1 0,1 0 0,-1 1 0,2 0 0,-1 0 0,1 0 0,-1 0 0,7-6 0,-9 11 0,-1 0 0,1 0 0,0 0 0,0 0 0,0 0 0,0 0 0,1 1 0,-1-1 0,0 0 0,0 1 0,0-1 0,1 1 0,-1-1 0,0 1 0,1 0 0,-1-1 0,0 1 0,0 0 0,1 0 0,-1 0 0,0 0 0,2 0 0,-1 1 0,1 0 0,-1 0 0,0 0 0,0 0 0,-1 0 0,1 0 0,0 0 0,0 0 0,0 1 0,-1-1 0,1 1 0,1 2 0,5 6 0,-1 0 0,-1 0 0,11 22 0,-16-30 0,103 266 0,-13-28 0,-87-229 0,10 19 0,-13-29 0,0 0 0,-1 0 0,1 1 0,0-1 0,0 0 0,-1 0 0,1 0 0,0 0 0,0 0 0,0 0 0,0-1 0,0 1 0,1 0 0,-1 0 0,0-1 0,3 2 0,-4-2 0,1 0 0,-1-1 0,1 1 0,-1 0 0,1 0 0,-1 0 0,1-1 0,-1 1 0,1 0 0,-1 0 0,1-1 0,-1 1 0,0-1 0,1 1 0,-1 0 0,0-1 0,1 1 0,-1-1 0,0 1 0,1-1 0,-1 1 0,0-1 0,0 1 0,1-1 0,-1 1 0,0-1 0,0 1 0,0-1 0,0 1 0,0-2 0,4-19 0,-4 19 0,2-46 0,-3 30 0,-3 32 0,4-12 0,-1 0 0,1 0 0,-1 0 0,1 0 0,-1 0 0,0 0 0,0 0 0,1 0 0,-1 0 0,-1 0 0,1-1 0,0 1 0,0 0 0,-1-1 0,1 1 0,-1-1 0,1 1 0,-3 0 0,3-1 0,-1 0 0,0-1 0,0 1 0,0-1 0,1 1 0,-1-1 0,0 0 0,0 1 0,0-1 0,0 0 0,0 0 0,1-1 0,-1 1 0,0 0 0,0-1 0,-2 0 0,-3-2 0,0 0 0,0 0 0,0-1 0,1 0 0,0 0 0,0 0 0,0-1 0,-10-10 0,-25-34 0,3 0 0,-41-73 0,66 103 0,-70-135 0,63 114 0,9 22 0,7 16 0,0 9 0,-1 13 0,-5 54 0,1 96 0,9-203 0,1 20 0,-1-1 0,0 1 0,-1-1 0,0 1 0,-5-19 0,5 29 0,0 0 0,0 0 0,0-1 0,-1 1 0,0 0 0,1 1 0,-1-1 0,0 0 0,0 0 0,0 1 0,-1-1 0,1 1 0,-1 0 0,1 0 0,-1 0 0,0 0 0,0 0 0,0 0 0,0 1 0,0 0 0,0-1 0,0 1 0,0 0 0,-1 0 0,1 1 0,-7-1 0,3 0 0,0 1 0,0 0 0,0 1 0,0 0 0,0 0 0,0 0 0,1 1 0,-1 0 0,0 0 0,1 1 0,-10 4 0,-7 6 0,-37 28 0,28-18 0,-133 84 0,-64 45 0,161-99 0,68-53 0,-1 1 0,0 0 0,1 0 0,-1-1 0,1 1 0,-1 0 0,0-1 0,1 1 0,-1-1 0,0 1 0,0-1 0,0 1 0,1-1 0,-1 0 0,0 1 0,0-1 0,0 0 0,0 0 0,0 0 0,1 1 0,-1-1 0,0 0 0,0 0 0,0 0 0,0 0 0,0-1 0,-1 1 0,1-2 0,0 1 0,1-1 0,-1 1 0,0-1 0,1 0 0,-1 0 0,1 1 0,-1-1 0,1 0 0,0 0 0,0 1 0,0-1 0,0-3 0,1-32 0,1 1 0,1-1 0,15-63 0,43-104 0,-49 167 0,32-66 0,-32 86 0,-7 16 0,-3 14 0,-6 23 0,-2-1 0,-1 1 0,-12 35 0,3-12 0,-154 474 0,161-508 0,-7 18 0,9-31 0,7-12 0,0 0 0,0 0 0,0 0 0,0 0 0,0 0 0,0 0 0,0 0 0,0 0 0,0 0 0,-1 0 0,1 0 0,0 0 0,0 0 0,0 0 0,0 0 0,0 0 0,0 0 0,0 0 0,0 0 0,-1 0 0,1 0 0,0 0 0,0 0 0,0 0 0,0 0 0,0 0 0,0 0 0,0 0 0,-1 0 0,1 0 0,0 0 0,0 0 0,0 0 0,0 0 0,0 0 0,0 0 0,0 0 0,0-1 0,0 1 0,0 0 0,0 0 0,-1 0 0,1 0 0,0 0 0,0 0 0,0 0 0,0 0 0,0-1 0,0 1 0,0 0 0,-3-27 0,2-342 0,4 215 0,-2 114 0,1 20 0,-2-1 0,-1 1 0,-4-31 0,0 36 0,5 15 0,0 0 0,0 0 0,-1 0 0,1 0 0,0-1 0,0 1 0,0 0 0,0 0 0,0 0 0,0 0 0,0 0 0,0 0 0,0 0 0,0 0 0,-1 0 0,1 0 0,0 0 0,0 0 0,0 0 0,0 0 0,0 0 0,0 0 0,0 0 0,-1 0 0,1 0 0,0 0 0,0 0 0,0 0 0,0 0 0,0 0 0,0 0 0,-1 0 0,1 0 0,0 0 0,0 0 0,0 0 0,0 0 0,0 0 0,0 0 0,0 0 0,0 0 0,-1 0 0,1 0 0,0 0 0,0 1 0,0-1 0,0 0 0,0 0 0,0 0 0,-1 2 0,0 1 0,0-1 0,0 1 0,0 0 0,0-1 0,1 1 0,-1 4 0,-8 344 0,11-243 0,-1 55 0,0-473 0,-2 154 0,1 62 0,-1-116 0,1 204 0,-1-1 0,0 0 0,0 1 0,0 0 0,0-1 0,-1 1 0,-1 0 0,-4-12 0,6 16 0,0 1 0,-1-1 0,1 0 0,0 1 0,-1-1 0,1 1 0,-1-1 0,1 1 0,-1 0 0,0-1 0,0 1 0,1 0 0,-1 0 0,0 0 0,0 1 0,0-1 0,0 0 0,0 1 0,0-1 0,0 1 0,0 0 0,0 0 0,0-1 0,-1 1 0,1 1 0,0-1 0,0 0 0,0 0 0,0 1 0,0-1 0,-3 2 0,1 0 0,-1 1 0,1 0 0,-1-1 0,1 1 0,0 1 0,0-1 0,1 1 0,-1-1 0,1 1 0,-1 0 0,1 1 0,0-1 0,1 0 0,-1 1 0,-2 5 0,-21 46 0,1 0 0,-29 108 0,22-63 0,-40 88 0,-3 8 0,57-137 0,17-115 0,16-221 0,-8 213 0,4 0 0,24-84 0,-21 100 0,2 1 0,31-64 0,-46 109 0,-1 0 0,0 0 0,0 0 0,1 0 0,-1 1 0,1-1 0,-1 0 0,1 0 0,-1 0 0,1 0 0,0 1 0,-1-1 0,1 0 0,0 0 0,-1 1 0,1-1 0,0 1 0,0-1 0,0 1 0,0-1 0,0 1 0,-1-1 0,1 1 0,1-1 0,-1 3 0,0-1 0,0 0 0,0 0 0,0 1 0,-1-1 0,1 1 0,0-1 0,-1 1 0,1-1 0,-1 1 0,0-1 0,0 1 0,1-1 0,-1 1 0,0-1 0,-1 4 0,4 323 0,-5-194 0,0-31 0,3 140 0,-1-238 0,0 1 0,0 0 0,1 0 0,-1 0 0,2-1 0,-1 1 0,0 0 0,1-1 0,0 1 0,3 5 0,-5-11 0,1 0 0,-1 1 0,0-1 0,0 1 0,0-1 0,1 0 0,-1 1 0,0-1 0,0 0 0,1 1 0,-1-1 0,0 0 0,1 1 0,-1-1 0,0 0 0,1 0 0,-1 1 0,0-1 0,1 0 0,-1 0 0,1 0 0,-1 1 0,0-1 0,1 0 0,-1 0 0,1 0 0,-1 0 0,1 0 0,-1 0 0,0 0 0,1 0 0,-1 0 0,1 0 0,-1 0 0,1 0 0,-1 0 0,0 0 0,1-1 0,-1 1 0,1 0 0,-1 0 0,0 0 0,1-1 0,-1 1 0,0 0 0,1 0 0,-1-1 0,0 1 0,1 0 0,-1-1 0,0 1 0,1 0 0,-1-1 0,0 1 0,0-1 0,0 1 0,1 0 0,-1-1 0,0 0 0,11-31 0,-10 28 0,176-543 0,-149 469 0,201-476 0,-205 508 0,-24 45 0,0 0 0,1-1 0,0 1 0,-1 0 0,1 1 0,-1-1 0,1 0 0,0 0 0,0 0 0,0 0 0,-1 0 0,1 1 0,0-1 0,0 0 0,2 0 0,-3 1 0,0 0 0,1 0 0,-1 0 0,0 1 0,1-1 0,-1 0 0,0 0 0,1 0 0,-1 0 0,0 1 0,1-1 0,-1 0 0,0 0 0,0 1 0,1-1 0,-1 0 0,0 0 0,0 1 0,0-1 0,1 0 0,-1 1 0,0-1 0,0 0 0,0 1 0,0-1 0,0 0 0,1 1 0,-1-1 0,0 0 0,0 1 0,3 41 0,-3-41 0,-5 328 0,-2-233 0,-28 135 0,-70 138 0,91-332 0,9-28 0,1-9 0,1-16 0,3-254 0,3 147 0,-2 62 0,-1-88 0,-4 111 0,-1 29 0,-1 12 0,-5 21 0,11-23 0,-49 142 0,14-33 0,-6 2 0,-101 299 0,136-395 0,6-16 0,0 0 0,0 0 0,0 0 0,0 0 0,0 0 0,0 0 0,0 0 0,0 0 0,0 1 0,0-1 0,0 0 0,0 0 0,0 0 0,0 0 0,0 0 0,0 0 0,0 0 0,0 0 0,0 0 0,0 0 0,0 0 0,-1 0 0,1 0 0,0 0 0,0 0 0,0 0 0,0 0 0,0 0 0,0 1 0,0-1 0,0 0 0,0 0 0,0 0 0,0 0 0,0 0 0,-1 0 0,1 0 0,0 0 0,0 0 0,0 0 0,0 0 0,0 0 0,0 0 0,0-1 0,0 1 0,0 0 0,0 0 0,0 0 0,-1 0 0,1 0 0,0 0 0,0 0 0,0 0 0,0 0 0,0 0 0,0 0 0,0 0 0,0 0 0,0 0 0,0 0 0,0 0 0,0 0 0,0-1 0,0 1 0,0 0 0,0 0 0,0 0 0,0 0 0,-3-31 0,3-76 0,19-164 0,4 142 0,5 1 0,74-205 0,-100 328 0,-1 3 0,0 0 0,0 0 0,0 0 0,0 0 0,0-1 0,-1 1 0,1 0 0,-1 0 0,0-1 0,1 1 0,-1 0 0,0 0 0,0-1 0,-1 1 0,1 0 0,-1-4 0,1 6 0,0 0 0,0 0 0,-1 0 0,1-1 0,0 1 0,0 0 0,0 0 0,0 0 0,0 0 0,-1 0 0,1 0 0,0-1 0,0 1 0,0 0 0,0 0 0,-1 0 0,1 0 0,0 0 0,0 0 0,0 0 0,-1 0 0,1 0 0,0 0 0,0 0 0,0 0 0,-1 0 0,1 0 0,0 0 0,0 0 0,0 0 0,-1 0 0,1 0 0,0 0 0,0 0 0,0 1 0,0-1 0,-1 0 0,1 0 0,0 0 0,0 0 0,0 0 0,0 0 0,-1 1 0,1-1 0,0 0 0,0 0 0,0 0 0,0 1 0,-9 11 0,7-9 0,-17 31 0,1 1 0,-17 47 0,-19 78 0,23-64 0,-13 40 0,-41 223 0,80-331 0,-2 54 0,27-133 0,10-42 0,-7 19 0,3 0 0,49-97 0,-38 105 0,86-117 0,-120 178 0,1 1 0,-1 1 0,1-1 0,0 0 0,-1 1 0,6-3 0,-9 5 0,1 1 0,0 0 0,-1-1 0,1 1 0,-1 0 0,1 0 0,-1 0 0,1 0 0,0-1 0,-1 1 0,1 0 0,0 0 0,-1 0 0,1 0 0,-1 0 0,1 0 0,0 1 0,-1-1 0,1 0 0,-1 0 0,1 0 0,0 1 0,0-1 0,0 1 0,0 0 0,0 0 0,-1 0 0,1 0 0,0 0 0,0 0 0,-1 0 0,1 0 0,-1 0 0,1 0 0,-1 0 0,1 1 0,-1-1 0,1 2 0,2 19 0,0 0 0,-1 0 0,-1 0 0,-2 34 0,-1-7 0,-5 588 0,7-633 0,0 6 0,0-1 0,1 0 0,-1 0 0,4 12 0,-4-20 0,0-1 0,0 0 0,0 0 0,0 0 0,0 1 0,0-1 0,0 0 0,0 0 0,0 1 0,0-1 0,0 0 0,0 0 0,0 1 0,0-1 0,0 0 0,0 0 0,0 0 0,1 1 0,-1-1 0,0 0 0,0 0 0,0 0 0,0 0 0,0 1 0,1-1 0,-1 0 0,0 0 0,0 0 0,0 0 0,1 0 0,-1 1 0,0-1 0,0 0 0,0 0 0,1 0 0,-1 0 0,0 0 0,0 0 0,1 0 0,-1 0 0,0 0 0,0 0 0,1 0 0,-1 0 0,0 0 0,0 0 0,1 0 0,6-13 0,6-30 0,34-170 62,10-45-376,140-454-981,-182 662 1274,10-27 11,-17 63 10,-8 14 0,0 0 0,1 0 0,-1 0 0,0 0 0,0 0 0,0 0 0,0 0 0,0 0 0,1 0 0,-1 0 0,0 0 0,0 0 0,0 0 0,0 0 0,1 0 0,-1 0 0,0 0 0,0 0 0,0 0 0,0 0 0,1 0 0,-1 0 0,0 0 0,0 0 0,0 0 0,0 0 0,0 0 0,1 0 0,-1 0 0,0 0 0,0 0 0,0 0 0,0 1 0,0-1 0,0 0 0,1 0 0,-1 0 0,0 0 0,0 0 0,0 0 0,0 1 0,0-1 0,0 0 0,0 0 0,3 9 0,-1 0 0,0 0 0,-1 1 0,0-1 0,0 0 0,-1 1 0,-1 17 0,0-2 0,-10 378 1578,10-395-1578,1-3 0,0-1 0,0 1 0,0-1 0,-1 1 0,0-1 0,0 1 0,0-1 0,-1 0 0,1 1 0,-4 4 0,5-8 0,0-1 0,-1 0 0,1 0 0,0 0 0,0 0 0,-1 1 0,1-1 0,0 0 0,0 0 0,-1 0 0,1 0 0,0 0 0,0 0 0,-1 0 0,1 0 0,0 0 0,-1 0 0,1 0 0,0 0 0,-1 0 0,1 0 0,0 0 0,0 0 0,-1 0 0,1 0 0,0 0 0,-1 0 0,1 0 0,0-1 0,0 1 0,-1 0 0,1 0 0,0 0 0,0 0 0,0-1 0,-1 1 0,1 0 0,0 0 0,0-1 0,0 1 0,0 0 0,-1-1 0,-5-7 0,0-1 0,0 1 0,0-1 0,2-1 0,-1 1 0,-3-12 0,-19-64 0,1-32 0,20 104 0,6 12 0,-1 1 0,1 0 0,0 0 0,0 0 0,0 0 0,0 0 0,0 0 0,-1 0 0,1 0 0,0 0 0,0 0 0,0 0 0,0 0 0,-1 0 0,1-1 0,0 1 0,0 0 0,0 1 0,0-1 0,-1 0 0,1 0 0,0 0 0,0 0 0,0 0 0,0 0 0,0 0 0,-1 0 0,1 0 0,0 0 0,0 0 0,0 0 0,0 0 0,0 0 0,-1 1 0,1-1 0,0 0 0,0 0 0,0 0 0,0 0 0,0 0 0,-10 25 0,-96 325 0,127-428 0,25-58 0,29-80 0,-53 167 0,-22 48 0,1 0 0,-1 0 0,0 0 0,1 0 0,0 0 0,-1 0 0,1 0 0,0 0 0,-1 1 0,1-1 0,0 0 0,0 0 0,-1 1 0,1-1 0,0 1 0,0-1 0,0 1 0,1-1 0,-1 1 0,-1 1 0,1-1 0,-1 1 0,1 0 0,-1-1 0,1 1 0,-1 0 0,1-1 0,-1 1 0,0 0 0,0 0 0,1 0 0,-1-1 0,0 1 0,0 0 0,0 0 0,0 0 0,0-1 0,0 1 0,0 0 0,0 0 0,0 0 0,0-1 0,-1 2 0,-1 22 0,-1 0 0,-2-1 0,0 0 0,-2 0 0,-11 28 0,0 2 0,-159 463 0,177-516 0,-2 3 0,1 0 0,0 0 0,0 0 0,0 1 0,0-1 0,0 0 0,1 0 0,0 1 0,-1-1 0,1 0 0,0 0 0,1 4 0,-1-7 0,0 1 0,0-1 0,0 0 0,0 0 0,0 0 0,0 0 0,0 0 0,0 1 0,0-1 0,0 0 0,0 0 0,0 0 0,0 0 0,0 1 0,0-1 0,0 0 0,0 0 0,0 0 0,1 0 0,-1 0 0,0 0 0,0 1 0,0-1 0,0 0 0,0 0 0,0 0 0,0 0 0,1 0 0,-1 0 0,0 0 0,0 0 0,0 0 0,0 1 0,0-1 0,1 0 0,-1 0 0,0 0 0,0 0 0,0 0 0,0 0 0,0 0 0,1 0 0,-1 0 0,0 0 0,0 0 0,0 0 0,0 0 0,1 0 0,-1-1 0,0 1 0,0 0 0,0 0 0,0 0 0,0 0 0,1 0 0,-1 0 0,0 0 0,0 0 0,0 0 0,0 0 0,0-1 0,0 1 0,6-14 0,-1-9 0,-2 0 0,0-42 0,-2 37 0,6-185 0,5-103 0,-8 268 0,-2 25 0,0 0 0,-1 0 0,-2 0 0,0 0 0,-8-38 0,9 60 0,0 0 0,0 1 0,0-1 0,0 0 0,0 0 0,-1 0 0,1 1 0,0-1 0,-1 0 0,1 1 0,0-1 0,-1 0 0,1 1 0,-1-1 0,1 0 0,-1 1 0,1-1 0,-1 1 0,1-1 0,-1 1 0,0-1 0,1 1 0,-1-1 0,0 1 0,1 0 0,-1-1 0,0 1 0,1 0 0,-1 0 0,0-1 0,0 1 0,1 0 0,-1 0 0,0 0 0,0 0 0,0 0 0,1 0 0,-1 0 0,0 0 0,0 0 0,1 1 0,-1-1 0,0 0 0,0 0 0,1 1 0,-1-1 0,0 0 0,1 1 0,-1-1 0,0 1 0,1-1 0,-2 2 0,-4 2 0,1 1 0,-1 0 0,1 0 0,-5 7 0,9-11 0,-12 18 0,0 0 0,2 0 0,0 1 0,-11 29 0,12-26 0,0-1 0,-2 1 0,-20 27 0,30-48 0,1 0 0,-1 1 0,0-1 0,1 1 0,-1 0 0,1-1 0,-2 5 0,3-6 0,0 0 0,0-1 0,0 1 0,0 0 0,0-1 0,0 1 0,1 0 0,-1-1 0,0 1 0,0 0 0,0-1 0,1 1 0,-1 0 0,0-1 0,1 1 0,-1-1 0,0 1 0,1-1 0,-1 1 0,1-1 0,-1 1 0,1-1 0,-1 1 0,1-1 0,-1 1 0,1-1 0,0 0 0,-1 1 0,1-1 0,-1 0 0,1 0 0,0 1 0,-1-1 0,1 0 0,0 0 0,-1 0 0,1 0 0,0 0 0,0 0 0,24 3 0,0-1 0,1 0 0,36-4 0,-2 0 0,459 30 0,-101-1 0,-679-16 0,72-1 0,12-9 0,-47 2 0,202-1 0,1 0 0,-1 2 0,-32 9 0,48-10 0,11-1 0,13 0 0,245-3 0,99 6 0,-316 0 0,-31 0 0,-15-5 0,0 0 0,0 1 0,0-1 0,0 0 0,0 0 0,0 0 0,0 0 0,0 0 0,0 1 0,0-1 0,0 0 0,0 0 0,0 0 0,0 0 0,0 0 0,0 0 0,-1 1 0,1-1 0,0 0 0,0 0 0,0 0 0,0 0 0,0 0 0,0 0 0,0 0 0,0 0 0,0 1 0,-1-1 0,1 0 0,0 0 0,0 0 0,0 0 0,0 0 0,0 0 0,0 0 0,0 0 0,-1 0 0,1 0 0,0 0 0,0 0 0,0 0 0,0 0 0,0 0 0,-1 0 0,1 0 0,0 0 0,-26 5 0,-167-3 0,19-1 0,139 4 0,-1 2 0,1 1 0,1 1 0,-65 28 0,-5 0 0,42-19 0,36-12 0,1 1 0,0 2 0,-44 21 0,62-24 0,11-1 0,23-1 0,155 1 0,-121-5 0,179 1-411,412-3-1747,503 2 2261,-920 10-103,-200-4 0,-35-6 0,0 0 0,0 0 0,0 0 0,0 0 0,0 0 0,0 0 0,-1 0 0,1 1 0,0-1 0,0 0 0,0 0 0,0 0 0,0 0 0,0 0 0,0 0 0,0 0 0,-1 0 0,1 0 0,0 0 0,0 1 0,0-1 0,0 0 0,0 0 0,0 0 0,0 0 0,0 0 0,0 0 0,0 1 0,0-1 0,0 0 0,0 0 0,0 0 0,0 0 0,0 0 0,0 0 0,0 1 0,0-1 0,0 0 0,0 0 0,0 0 0,0 0 0,0 0 0,0 0 0,0 0 0,0 1 0,0-1 0,1 0 0,-1 0 0,0 0 0,0 0 0,0 0 0,0 0 0,0 0 0,0 0 0,0 0 0,0 1 0,1-1 0,-1 0 0,-28 10 544,0-1 0,-1-2 0,-54 8-1,35-7-252,-39 8-291,-327 68 0,301-56 0,-225 27 0,-257-29-547,-6-30-94,527 3 629,-40-1 12,102 1 17,22 1 263,23 0 360,-33 0-635,165-9 265,-135 6-273,0-2 0,-1-1 0,46-17 0,-72 22 3,-1 0 0,0-1 0,0 1 0,0-1 0,0 0 0,0 0 0,-1 0 0,1 0 0,-1 0 0,1 0 0,-1 0 0,0 0 0,1-1 0,-1 1 0,0 0 0,-1-1 0,1 1 0,0-1 0,-1 1 0,1-4 0,5-13 0,1 3 0,1 0 0,1 0 0,1 0 0,0 1 0,0 1 0,2 0 0,0 0 0,0 1 0,1 1 0,1 0 0,27-18 0,11-2 0,1 2 0,65-25 0,-33 16 0,-63 28 0,4-1 0,-1-1 0,26-18 0,-44 23 0,-7 8 0,0 0 0,0 0 0,0-1 0,0 1 0,0 0 0,0 0 0,0 0 0,0 0 0,0 0 0,0 0 0,0 0 0,0-1 0,0 1 0,0 0 0,0 0 0,-1 0 0,1 0 0,0 0 0,0 0 0,0 0 0,0 0 0,0 0 0,0 0 0,0 0 0,0 0 0,-1 0 0,1 0 0,0-1 0,0 1 0,0 0 0,0 0 0,0 0 0,0 0 0,-1 0 0,1 0 0,0 0 0,0 1 0,0-1 0,0 0 0,0 0 0,0 0 0,-1 0 0,1 0 0,0 0 0,0 0 0,0 0 0,0 0 0,0 0 0,0 0 0,0 0 0,-1 0 0,1 1 0,-59 24 0,-67 41 0,-618 397-1567,710-441 1558,-24 16 9,-5 1 0,2 4 0,-71 63 0,128-103 0,0 1 0,0 0 0,1 0 0,-1 0 0,-3 7 0,6-10 0,1-1 1,0 0-1,0 1 0,-1-1 1,1 1-1,0-1 0,0 0 1,0 1-1,-1-1 0,1 1 1,0-1-1,0 1 0,0-1 1,0 1-1,0-1 0,0 1 0,0-1 1,0 0-1,0 1 0,0-1 1,0 1-1,0-1 0,0 1 1,1-1-1,-1 1 0,0-1 1,0 0-1,0 1 0,1-1 1,-1 1-1,14 0-25,18-13 303,-21 4-118,0 0 1,-1-1-1,0 0 1,-1-1-1,0 0 1,15-22-1,11-11 30,31-29-280,4 3-1,144-108 0,178-91-187,-386 264 278,151-96 0,198-92 0,-335 183 0,-15 8 0,-1-1 0,1 1 0,-1-1 0,1-1 0,-1 1 0,0-1 0,0 1 0,5-6 0,-28 18 91,-670 429 358,599-379-439,61-39-10,22-15 0,-1 0 0,1-1 0,-1 0 0,0-1 0,0 1 0,-14 4 0,22-9 0,-1 0 0,1 0 0,-1 0 0,1 0 0,-1 0 0,1 0 0,-1 1 0,1-1 0,-1 0 0,0-1 0,1 1 0,-1 0 0,1 0 0,-1 0 0,1 0 0,-1 0 0,1 0 0,-1-1 0,1 1 0,0 0 0,-1 0 0,1-1 0,-1 1 0,1 0 0,-1-1 0,1 1 0,0 0 0,-1-1 0,1 1 0,0-1 0,-1 1 0,1-1 0,0 1 0,0-1 0,-1 1 0,1-1 0,0 1 0,0-1 0,0 1 0,0-1 0,0 1 0,0-2 0,1-24 0,-1 23 0,14-82 0,3 1 0,4 2 0,37-95 0,-55 170 0,0-1 0,0 1 0,0-1 0,1 0 0,5-8 0,-7 16 0,-1 5 0,-4 10 0,-7 10 0,0 0 0,-2-1 0,-24 37 0,-290 427-361,16-26 31,302-450 330,2-3 0,1-1 0,-1 1 0,2 0 0,-1 0 0,1 1 0,1-1 0,-6 20 0,9-28-1,0 0 0,0 0 1,0 1-1,0-1 0,0 0 0,0 0 0,0 0 0,0 0 0,0 0 1,1 1-1,-1-1 0,0 0 0,1 0 0,-1 0 0,1 0 1,0 1-1,-1-1 0,1-1 0,-1 1 1,1-1-1,-1 0 0,1 1 1,-1-1-1,1 0 0,-1 0 1,1 1-1,0-1 1,-1 0-1,1 0 0,-1 0 1,1 0-1,0 0 0,-1 1 1,1-1-1,-1 0 0,1 0 1,0-1-1,0 1 0,2-1 14,0 0 1,0 0-1,0 0 0,0 0 0,-1 0 0,1-1 0,-1 0 0,1 1 0,-1-1 0,5-4 0,12-16 81,0 0-1,-2-1 1,28-49 0,34-84 107,-20 16-201,27-53 0,-76 176 0,2 0 0,-1 0 0,2 2 0,0-1 0,27-22 0,-33 31 0,-7 7 0,1 0 0,-1 0 0,0 0 0,1-1 0,-1 1 0,0 0 0,0 0 0,1-1 0,-1 1 0,0 0 0,0-1 0,1 1 0,-1 0 0,0-1 0,0 1 0,0 0 0,1-1 0,-1 1 0,0 0 0,0-1 0,0 1 0,0-1 0,0 1 0,0 0 0,0-1 0,0 1 0,0-1 0,0 1 0,0 0 0,0-1 0,-1 0 0,1 1 0,-1 0 0,1 0 0,-1 0 0,0 0 0,1 0 0,-1 0 0,1 0 0,-1 0 0,1 0 0,-1 0 0,1 0 0,-1 0 0,1 0 0,-1 1 0,1-1 0,-1 0 0,1 0 0,-1 0 0,1 1 0,-1-1 0,1 0 0,-1 1 0,-6 4 0,1 0 0,0 0 0,0 0 0,0 1 0,1 0 0,0 0 0,-5 9 0,-30 48 0,27-34 0,13-29 0,0 0 0,0 0 0,0 0 0,0 0 0,0 0 0,0 0 0,1 0 0,-1 0 0,0 0 0,0 0 0,0 0 0,0 0 0,0 0 0,0 0 0,0 0 0,0 0 0,0 0 0,0 0 0,0 0 0,0 0 0,0 0 0,0 0 0,0 0 0,0 0 0,0 0 0,0 0 0,0 0 0,0 0 0,0 0 0,1 1 0,9-20 0,336-586 0,-326 574 0,-15 27 0,-4 9 0,-4 11 0,-2-1 0,0 0 0,-11 25 0,8-21 0,-25 54 0,-65 104 0,-57 58 0,-15 24 0,165-251 0,-2 1 0,2 1 0,-1 0 0,-7 21 0,13-31 0,0 1 0,0-1 0,0 1 0,-1-1 0,1 1 0,0-1 0,0 1 0,0-1 0,0 1 0,0-1 0,0 1 0,0 0 0,0-1 0,0 1 0,0-1 0,0 1 0,0-1 0,0 1 0,0-1 0,1 1 0,-1-1 0,0 1 0,0-1 0,1 1 0,-1-1 0,0 1 0,1-1 0,-1 1 0,0-1 0,1 0 0,-1 1 0,1-1 0,-1 0 0,0 1 0,1-1 0,-1 0 0,1 0 0,-1 1 0,2-1 0,-1 0 0,1 1 0,-1-1 0,1 0 0,0 0 0,-1 0 0,1-1 0,0 1 0,-1 0 0,1-1 0,-1 1 0,1-1 0,1 0 0,0-1 0,0 0 0,0 1 0,0-1 0,-1 0 0,1 0 0,-1-1 0,1 1 0,-1 0 0,0-1 0,3-3 0,18-37 0,91-235 0,-49 110 0,-40 109 0,-1 3 0,18-65 0,-40 118 0,-1 0 0,0-1 0,0 1 0,0-1 0,-1 1 0,1-1 0,-1 1 0,0-1 0,0 0 0,0 1 0,0-1 0,-1 1 0,1-1 0,-1 1 0,-1-5 0,1 7 0,1 1 0,0 0 0,0-1 0,0 1 0,0 0 0,-1-1 0,1 1 0,0 0 0,0-1 0,-1 1 0,1 0 0,0-1 0,-1 1 0,1 0 0,0 0 0,-1-1 0,1 1 0,0 0 0,-1 0 0,1 0 0,0 0 0,-1-1 0,1 1 0,-1 0 0,1 0 0,0 0 0,-1 0 0,1 0 0,-1 0 0,1 0 0,0 0 0,-1 0 0,-9 11 0,-1 21 0,-9 124 0,1-2 0,11-120 0,4-18 0,1 0 0,1 0 0,-1 22 0,2-38 0,1 0 0,0 1 0,0-1 0,0 0 0,0 0 0,0 1 0,0-1 0,0 0 0,0 1 0,0-1 0,0 0 0,0 0 0,0 1 0,0-1 0,0 0 0,0 1 0,0-1 0,0 0 0,0 1 0,0-1 0,0 0 0,0 0 0,0 1 0,1-1 0,-1 0 0,0 0 0,0 1 0,0-1 0,1 0 0,-1 0 0,0 1 0,0-1 0,1 0 0,-1 0 0,0 0 0,0 0 0,1 1 0,-1-1 0,0 0 0,0 0 0,1 0 0,-1 0 0,0 0 0,1 0 0,12-12 0,12-28 0,-24 38 0,51-86 0,-50 84 0,-1-1 0,1 1 0,-1-1 0,0 1 0,-1-1 0,1 0 0,-1 0 0,0 1 0,0-1 0,-1-7 0,0-14 0,3-7 0,2 1 0,1 0 0,2 0 0,0 1 0,23-56 0,-21 73 0,-9 14 0,0 0 0,1 0 0,-1 0 0,0-1 0,0 1 0,0 0 0,0 0 0,1 0 0,-1 0 0,0 0 0,0 0 0,0 0 0,0 0 0,1 0 0,-1 0 0,0 0 0,0 0 0,0 0 0,1 0 0,-1 0 0,0 0 0,0 0 0,0 0 0,0 0 0,1 0 0,-1 0 0,0 1 0,0-1 0,0 0 0,0 0 0,0 0 0,1 0 0,-1 0 0,0 0 0,0 1 0,0-1 0,0 0 0,0 0 0,1 0 0,0 3 0,0 0 0,0 0 0,0-1 0,-1 1 0,1 0 0,-1 0 0,1 4 0,3 302 0,-6-177 0,1-45 0,2 138 0,-1-216 0,3 35 0,-3-42 0,0 0 0,1 0 0,-1 0 0,0 0 0,1 0 0,0 0 0,-1 0 0,1 0 0,0 0 0,0 0 0,0-1 0,0 1 0,0 0 0,3 2 0,-3-3 0,0-1 0,0 0 0,-1 0 0,1 0 0,0 0 0,0 0 0,0 0 0,-1 0 0,1 0 0,0 0 0,0 0 0,-1 0 0,1 0 0,0-1 0,0 1 0,-1 0 0,1-1 0,0 1 0,-1 0 0,1-1 0,0 1 0,-1-1 0,1 1 0,-1-1 0,1 1 0,-1-1 0,1 1 0,-1-1 0,1 0 0,-1 1 0,1-2 0,10-14 0,0 0 0,-1-1 0,-1 0 0,10-28 0,-10 24 0,-3 8 0,253-538 0,-235 507 0,-13 26 0,-1 0 0,-1 0 0,-1-1 0,0 0 0,5-25 0,-12 44 0,-1-1 0,0 0 0,1 0 0,-1 0 0,0 0 0,0 0 0,0 0 0,0 0 0,0 0 0,0 0 0,0 0 0,0 0 0,-1 1 0,1-1 0,0 0 0,-1 0 0,0-2 0,1 3 0,0 0 0,-1 0 0,1 0 0,-1-1 0,1 1 0,0 0 0,-1 0 0,1 0 0,-1 0 0,1 0 0,0 0 0,-1 0 0,1 0 0,-1 0 0,1 0 0,0 0 0,-1 0 0,1 0 0,-1 0 0,1 0 0,-1 0 0,1 1 0,0-1 0,-1 0 0,1 0 0,-1 1 0,-3 1 0,0 1 0,0 0 0,1 0 0,-1 0 0,1 0 0,-4 5 0,-34 45 0,-46 81 0,50-73 0,0 0 0,2 2 0,4 1 0,2 2 0,-39 134 0,63-185 0,5-15 0,0 0 0,0 0 0,0 0 0,0 0 0,0 0 0,0 0 0,0 0 0,0 0 0,0 0 0,0 0 0,0 0 0,0 0 0,0 0 0,0 0 0,0 0 0,0-1 0,-1 1 0,1 0 0,0 0 0,0 0 0,0 0 0,0 0 0,0 0 0,0 0 0,0 0 0,0 0 0,0 0 0,0 0 0,0 0 0,0 0 0,0 0 0,0 0 0,0 0 0,0 0 0,0 0 0,0 0 0,-1 0 0,1 0 0,0 0 0,0 0 0,0 0 0,0 0 0,0 0 0,0 1 0,0-1 0,0 0 0,0 0 0,0 0 0,0 0 0,0 0 0,0-29 0,7-50 0,18-82 0,29-84 0,-34 160 0,3-4 0,-11 48 0,-2-1 0,8-75 0,-19 102 0,1 15 0,0 0 0,0 0 0,0 0 0,0 0 0,0 0 0,0 1 0,0-1 0,0 0 0,0 0 0,0 0 0,0 0 0,0 0 0,0 0 0,0 0 0,0 0 0,0 0 0,0 0 0,0 0 0,0 0 0,0 0 0,0 0 0,-1 0 0,1 0 0,0 0 0,0 0 0,0 0 0,0 0 0,0 0 0,0 0 0,0 0 0,0 0 0,0 0 0,0 0 0,0 0 0,0 0 0,0 0 0,0 0 0,0 0 0,0 0 0,-1 0 0,1 0 0,0 0 0,0 0 0,0 0 0,0 0 0,0 0 0,0 0 0,0 0 0,0 0 0,0 0 0,0 0 0,0 0 0,0-1 0,0 1 0,0 0 0,0 0 0,0 0 0,0 0 0,0 0 0,0 0 0,-6 25 0,-35 237 0,1-11 0,32-179 0,2 114 0,5-159 0,1-27 0,0 0 0,0-1 0,0 1 0,0 0 0,0 0 0,0 0 0,0 0 0,0 0 0,0 0 0,0 0 0,-1 0 0,1 0 0,0 0 0,0 0 0,0 0 0,0 0 0,0 0 0,0 0 0,0 0 0,0 0 0,0 0 0,-1 0 0,1 0 0,0 0 0,0 0 0,0 0 0,0 0 0,0 0 0,0 0 0,0 0 0,0 0 0,0 0 0,-1 0 0,1 0 0,0 0 0,0 0 0,0 1 0,0-1 0,0 0 0,0 0 0,0 0 0,0 0 0,0 0 0,0 0 0,0 0 0,0 0 0,0 0 0,0 0 0,0 0 0,0 1 0,0-1 0,0 0 0,0 0 0,0 0 0,0 0 0,0 0 0,0 0 0,0 0 0,0 1 0,-14-40 0,7 14 0,-43-111 0,-25-82 0,69 192 0,2 1 0,-2-39 0,5 36 0,0 25 0,1 0 0,-1 0 0,1-1 0,-1 1 0,0 0 0,0 0 0,0 0 0,-1 0 0,1 0 0,-3-3 0,3 5 0,1 0 0,-1 1 0,0-1 0,1 1 0,-1-1 0,0 1 0,1-1 0,-1 1 0,0-1 0,1 1 0,-1 0 0,0-1 0,0 1 0,0 0 0,1-1 0,-1 1 0,0 0 0,0 0 0,0 0 0,1 0 0,-1 0 0,0 0 0,0 0 0,0 0 0,0 0 0,1 1 0,-1-1 0,0 0 0,0 0 0,0 1 0,1-1 0,-1 0 0,0 1 0,1-1 0,-1 1 0,0-1 0,1 1 0,-1-1 0,0 1 0,1 0 0,-1-1 0,1 1 0,-1 0 0,0 0 0,-6 8 0,0 0 0,1 1 0,-1 0 0,2 0 0,0 0 0,0 0 0,0 1 0,-3 14 0,-18 96 0,22-104 0,-8 69 0,-3 97 0,11 86 0,4-261 0,0 23 0,-1-16 0,0 0 0,2 0 0,0 0 0,0-1 0,1 1 0,7 23 0,-9-38 0,0 0 0,0 0 0,0 1 0,0-1 0,0 0 0,0 0 0,0 0 0,0 1 0,0-1 0,0 0 0,1 0 0,-1 0 0,0 1 0,0-1 0,0 0 0,0 0 0,0 0 0,0 0 0,0 1 0,0-1 0,1 0 0,-1 0 0,0 0 0,0 0 0,0 0 0,0 0 0,1 1 0,-1-1 0,0 0 0,0 0 0,0 0 0,0 0 0,1 0 0,-1 0 0,0 0 0,0 0 0,0 0 0,1 0 0,-1 0 0,0 0 0,0 0 0,0 0 0,1 0 0,-1 0 0,0 0 0,0 0 0,0 0 0,0 0 0,1 0 0,-1 0 0,0 0 0,0 0 0,0-1 0,1 1 0,-1 0 0,0 0 0,0 0 0,0 0 0,17-27 0,3-9 0,2 0 0,48-60 0,58-37 0,193-131-502,23 20-475,63-47 292,-351 248 685,99-100 0,-147 135 0,-1-1 0,-1 1 0,8-12 0,-12 11 0,-9 8 0,-3 4 0,1 1 0,-1 1 0,-11 7 0,-207 124 13,-73 42-82,-1000 433-1013,1274-600 1019,-294 108-35,320-119 118,1 0-1,0 0 0,-1 1 1,1-1-1,-1 0 1,1 0-1,-1 0 1,1 1-1,-1-1 0,1 0 1,-1 0-1,0 0 1,1 0-1,-1 0 1,1 0-1,-1 0 0,1 0 1,-1 0-1,1 0 1,-1-1-1,1 1 0,-1 0 1,1 0-1,-1 0 1,1-1-1,-1 1 1,1 0-1,0 0 0,-1-1 1,1 1-1,-1-1 1,1 1-1,0 0 1,-1-1-1,1 1 0,0-1 1,-1 1-1,1 0 1,0-1-1,0 1 1,0-1-1,-1 1 0,1-2 1,3-24 1368,-2 16-1084,8-61-73,15-78 235,-20 129-429,2 1-1,0 1 1,1-1-1,1 1 1,18-30-1,-8 22-70,2 1 1,0 1-1,2 1 0,1 1 0,0 1 1,1 2-1,2 0 0,43-25 0,6 3-248,156-60-1,-56 38 196,331-73 1,-493 133 86,0 0 0,0 0 0,0 1 0,0 0 0,1 1 0,-1 1 0,0 0 0,24 3 0,-35-3 2,0 1 1,0 0 0,0-1 0,1 1 0,-1 0 0,0 0 0,0 0 0,0 0 0,0 1 0,0-1-1,-1 1 1,1-1 0,0 1 0,-1-1 0,1 1 0,-1 0 0,1 0 0,-1 0 0,0 0-1,0 0 1,0 0 0,0 0 0,0 0 0,0 0 0,-1 0 0,1 1 0,-1-1 0,1 0-1,-1 1 1,0-1 0,0 0 0,0 0 0,0 1 0,0-1 0,-1 0 0,0 3 0,-1 7 105,-1-1 1,0 0 0,-1 0 0,-1 0 0,0-1 0,-7 13-1,-19 25-50,-2-1 0,-72 76 0,-281 252-803,357-350 745,-33 22 0,57-44 0,0 0 0,0 0 0,0 0 0,0-1 0,0 0 0,0 0 0,0 0 0,-10 1 0,14-2 0,0-1 0,0 0 0,1 0 0,-1 0 0,0 0 0,0 0 0,0 0 0,1-1 0,-1 1 0,0 0 0,0 0 0,1 0 0,-1-1 0,0 1 0,1 0 0,-1-1 0,0 1 0,1-1 0,-1 1 0,1-1 0,-1 1 0,0-1 0,1 1 0,-1-1 0,1 1 0,0-1 0,-1 0 0,1 1 0,-1-1 0,1 0 0,0 1 0,0-1 0,-1 0 0,1 0 0,0 1 0,0-1 0,0 0 0,0 0 0,0 1 0,0-1 0,0 0 0,0-1 0,0-3 0,1 0 0,0 0 0,0 0 0,1 0 0,2-7 0,6-9 3,1 1-1,1 0 1,0 0 0,1 1-1,32-34 1,91-77 602,-88 90-584,1 2-1,2 1 1,1 4 0,1 1 0,93-39-1,-141 69-20,0 0 0,0 0 0,0 1 0,0-1 0,0 1 0,7 0 0,-11 1 0,-1 0 0,0 0 0,1 0 0,-1 0 0,0 0 0,1 0 0,-1 0 0,1 0 0,-1 0 0,0 0 0,1 0 0,-1 0 0,0 1 0,1-1 0,-1 0 0,0 0 0,0 0 0,1 1 0,-1-1 0,0 0 0,0 0 0,1 1 0,-1-1 0,0 0 0,0 1 0,1-1 0,-1 1 0,0 0 0,0 0 0,0-1 0,0 1 0,0 0 0,0-1 0,0 1 0,-1 0 0,1 0 0,0-1 0,0 1 0,-1 0 0,1-1 0,0 1 0,-1 0 0,1-1 0,-1 1 0,-7 9 0,-1 0 0,1-1 0,-18 13 0,-104 78 0,-169 99 0,195-133 0,-2 0 0,-65 44 0,159-100 0,16-10 0,27-15 0,318-193 0,13-9 0,-340 204 0,-17 10 0,0 1 0,1-1 0,-1 0 0,0-1 0,-1 1 0,1-1 0,-1 0 0,1 0 0,-1 0 0,0-1 0,4-7 0,-8 12 0,1 0 0,-1-1 0,0 1 0,0-1 0,0 1 0,0-1 0,0 1 0,0 0 0,0-1 0,0 1 0,-1-1 0,1 1 0,0 0 0,0-1 0,0 1 0,0 0 0,0-1 0,-1 1 0,1 0 0,0-1 0,0 1 0,-1 0 0,1-1 0,0 1 0,0 0 0,-1-1 0,1 1 0,0 0 0,-1 0 0,1 0 0,0-1 0,-1 1 0,1 0 0,-1 0 0,1 0 0,0 0 0,-1 0 0,1-1 0,-1 1 0,1 0 0,0 0 0,-1 0 0,1 0 0,-1 0 0,1 1 0,-18-4 0,0 1 0,0 1 0,0 0 0,-21 3 0,0 0 0,-159 4 0,-154 1 0,342-7 0,1 0 0,0-1 0,-1 0 0,1-1 0,-14-4 0,18 4 0,-1 0 0,1-1 0,-1 0 0,1 0 0,0-1 0,0 0 0,0 0 0,-7-7 0,8 7-97,0 1-1,0 0 1,0-1-1,-1 1 1,1 1-1,-1-1 1,0 1-1,0 0 1,0 0-1,0 0 1,0 0-1,0 1 0,-10-1 1,-5 0-6729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21:00:52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0 979 24575,'41'246'0,"-24"-133"0,43 161 0,-58-267 0,3 8 0,0 0 0,11 22 0,-15-35 0,0 1 0,1 0 0,-1 0 0,1-1 0,0 1 0,0-1 0,0 0 0,0 1 0,1-1 0,-1 0 0,0 0 0,1 0 0,-1-1 0,1 1 0,0-1 0,0 1 0,0-1 0,5 2 0,-6-3 0,0 0 0,-1 1 0,1-1 0,0 0 0,-1-1 0,1 1 0,-1 0 0,1 0 0,0-1 0,-1 1 0,1-1 0,-1 1 0,1-1 0,0 0 0,-1 1 0,0-1 0,2-1 0,1-2 0,0 1 0,0-1 0,-1 0 0,1 0 0,3-6 0,79-125 0,18-25 0,-28 58 0,143-146 0,-213 241 0,27-22 0,-32 28 0,2-1 0,-1 1 0,0 0 0,0 0 0,0 0 0,0 0 0,1 0 0,-1 0 0,1 0 0,-1 1 0,0-1 0,1 1 0,2 0 0,-4 0 0,0 0 0,0 0 0,0 0 0,0 0 0,0 1 0,-1-1 0,1 0 0,0 1 0,0-1 0,0 1 0,0-1 0,-1 1 0,1-1 0,0 1 0,-1-1 0,1 1 0,0 0 0,-1 0 0,1-1 0,-1 1 0,1 0 0,-1 0 0,1-1 0,-1 1 0,1 0 0,-1 0 0,0 0 0,1 1 0,3 30 0,-3-26 0,-4 346 0,-3-214 0,4-90 0,0-29 0,1 1 0,1-1 0,1 0 0,5 31 0,-5-48 0,-1 0 0,1 0 0,-1 0 0,1 0 0,0 0 0,0 0 0,0 0 0,0 0 0,0 0 0,0-1 0,1 1 0,-1 0 0,1-1 0,-1 1 0,1-1 0,-1 1 0,1-1 0,0 0 0,0 0 0,0 0 0,3 2 0,-3-3 0,0 0 0,0 1 0,0-1 0,0 0 0,0 0 0,0 0 0,0-1 0,0 1 0,-1 0 0,1-1 0,0 1 0,0-1 0,0 0 0,0 1 0,0-1 0,-1 0 0,1 0 0,0 0 0,-1 0 0,1-1 0,-1 1 0,1 0 0,-1-1 0,1 1 0,-1-1 0,2-2 0,13-19 0,15-28 0,-30 49 0,87-146 0,43-66-379,629-922-1520,-690 1035 1899,-67 97 0,0 0 0,0-1 0,-1 1 0,0-1 0,0 1 0,0-1 0,-1 0 0,3-8 0,-4 12 0,0 1 0,0-1 0,-1 1 0,1 0 0,0-1 0,0 1 0,0-1 0,0 1 0,0-1 0,0 1 0,-1 0 0,1-1 0,0 1 0,0-1 0,-1 1 0,1 0 0,0-1 0,-1 1 0,1 0 0,0 0 0,-1-1 0,1 1 0,0 0 0,-1 0 0,1-1 0,0 1 0,-1 0 0,1 0 0,-1 0 0,1 0 0,-1 0 0,1-1 0,0 1 0,-1 0 0,-3 0 0,1 0 0,0 1 0,-1-1 0,1 1 0,0-1 0,0 1 0,-1 0 0,-2 2 0,-27 11 0,-38 23 0,-79 53 0,-224 161 141,68-45-37,-145 82-104,332-213 0,34-20 0,84-54 0,0 0 0,-1 0 0,1 0 0,-1 0 0,1 0 0,0 0 0,0 1 0,0-1 0,0 0 0,0 1 0,-2 1 0,4-2 0,-1-1 0,0 0 0,0 0 0,0 1 0,1-1 0,-1 0 0,0 0 0,0 1 0,1-1 0,-1 0 0,0 0 0,1 0 0,-1 0 0,0 1 0,1-1 0,-1 0 0,0 0 0,1 0 0,-1 0 0,0 0 0,1 0 0,-1 0 0,0 0 0,1 0 0,-1 0 0,0 0 0,1 0 0,-1 0 0,0 0 0,1 0 0,-1-1 0,0 1 0,1 0 0,53-14 0,-52 14 0,553-192-826,-217 70 2444,-289 106-1294,-38 15-324,-13 6 0,-20 11 0,-475 304 917,340-222-917,155-97 0,1 0 0,0 0 0,-1 0 0,1 0 0,0 0 0,-1 0 0,1-1 0,-1 1 0,1-1 0,-1 1 0,0-1 0,1 1 0,-4-1 0,5 0 0,0-1 0,0 1 0,-1 0 0,1-1 0,0 1 0,0 0 0,0-1 0,-1 1 0,1 0 0,0-1 0,0 1 0,0-1 0,0 1 0,0 0 0,0-1 0,0 1 0,0-1 0,0 1 0,0-1 0,0 1 0,0 0 0,0-1 0,0 1 0,0-1 0,1 1 0,-1 0 0,0-1 0,0 1 0,0 0 0,1-1 0,-1 0 0,28-45 0,-25 41 0,69-95 0,-37 54 0,30-54 0,-63 98 0,0-1 0,0 0 0,-1 0 0,1 0 0,-1 0 0,0 0 0,0-1 0,0 1 0,0 0 0,-1 0 0,1-1 0,-1 1 0,0 0 0,0-1 0,0-2 0,-1 5 0,1 0 0,0 0 0,-1 0 0,1 0 0,-1 0 0,1 1 0,-1-1 0,0 0 0,1 0 0,-1 1 0,0-1 0,1 0 0,-1 1 0,0-1 0,0 1 0,0-1 0,0 1 0,1-1 0,-3 0 0,0 0 0,0 1 0,-1-1 0,1 0 0,0 1 0,-1 0 0,1 0 0,0 0 0,-4 1 0,-22 3 0,1 1 0,-1 1 0,1 2 0,-32 13 0,-105 55 0,150-69 0,-16 8 0,-40 26 0,54-24 0,18-17 0,-1-1 0,0 1 0,0 0 0,1 0 0,-1 0 0,0 0 0,0 0 0,1 0 0,-1 0 0,0 0 0,0 0 0,1 0 0,-1 0 0,0 0 0,0 0 0,1 0 0,-1 0 0,0 0 0,0 0 0,1 1 0,-1-1 0,0 0 0,0 0 0,1 0 0,-1 0 0,0 0 0,0 1 0,0-1 0,1 0 0,-1 0 0,0 0 0,0 1 0,0-1 0,0 0 0,0 0 0,1 1 0,-1-1 0,0 0 0,0 0 0,0 1 0,0-1 0,0 0 0,0 0 0,0 1 0,0-1 0,0 0 0,0 0 0,0 1 0,0-1 0,0 0 0,0 0 0,0 1 0,0-1 0,0 0 0,0 0 0,0 1 0,-1-1 0,1 0 0,0 0 0,0 1 0,0-1 0,0 0 0,0 0 0,-1 0 0,1 1 0,0-1 0,0 0 0,-1 0 0,11-1 0,-1-2 0,1 1 0,13-7 0,1217-517-1534,-1223 517 1534,31-11 0,-35 19 0,-12 1 0,-1 0 0,0 0 0,0 0 0,0 1 0,0-1 0,0 0 0,0 0 0,1 0 0,-1 1 0,0-1 0,0 0 0,0 0 0,0 0 0,0 1 0,0-1 0,0 0 0,0 0 0,0 0 0,0 1 0,0-1 0,0 0 0,0 0 0,0 0 0,0 1 0,0-1 0,0 0 0,0 0 0,0 0 0,0 1 0,0-1 0,-1 0 0,1 0 0,0 0 0,0 0 0,0 1 0,0-1 0,0 0 0,0 0 0,-1 0 0,1 1 0,-7 5 0,0 0 0,0 0 0,0 0 0,-14 6 0,-305 169 4,-18-20 259,274-129-228,-251 109-39,-8-26-29,297-107 11,7-2 69,20-5 343,8 0 415,105-7-756,211-48-252,-1-29-173,182-86 260,-479 162 116,-17 7 0,0-1 0,0-1 0,0 1 0,-1-1 0,1 1 0,0-1 0,0 0 0,-1 0 0,6-4 0,-23 12 0,-288 151 446,94-51-197,182-92-249,17-8 0,0 0 0,-1-1 0,1-1 0,-1 1 0,-1-2 0,1 1 0,0-1 0,-15 2 0,24-5 0,0 0 0,0 0 0,0 0 0,0 0 0,0 0 0,0 0 0,0-1 0,0 1 0,0 0 0,0 0 0,0-1 0,0 1 0,0-1 0,1 1 0,-1 0 0,0-1 0,0 0 0,0 1 0,1-1 0,-1 1 0,0-1 0,1 0 0,-2-1 0,1-1 0,-1 0 0,1 1 0,0-1 0,0 0 0,1 0 0,-1 0 0,0-3 0,0-8 0,0-1 0,1 1 0,0 0 0,1 0 0,1 0 0,1 0 0,0 0 0,0 0 0,8-18 0,3-2 0,1 1 0,30-50 0,-19 44 0,2 1 0,2 2 0,1 1 0,2 1 0,1 1 0,65-46 0,-91 73 0,-3 2 0,0-1 0,1 1 0,-1 1 0,1-1 0,0 1 0,-1 0 0,2 0 0,-1 1 0,0-1 0,10-1 0,-15 4 0,0 0 0,0 0 0,-1 0 0,1 0 0,0 0 0,0 0 0,-1 0 0,1 0 0,0 1 0,0-1 0,-1 0 0,1 0 0,0 1 0,0-1 0,-1 1 0,1-1 0,-1 1 0,1-1 0,0 1 0,-1-1 0,1 1 0,-1-1 0,1 1 0,-1-1 0,1 1 0,-1 0 0,0-1 0,1 1 0,-1 0 0,0 0 0,1 1 0,-1 0 0,1 1 0,-1 0 0,1 0 0,-1 0 0,0 0 0,0 0 0,-1 4 0,-1 2 0,0-1 0,-1 1 0,1-1 0,-2 0 0,1 0 0,-1 0 0,0 0 0,-1-1 0,0 1 0,-8 9 0,-9 7 0,-38 34 0,-4-4 0,-3-3 0,-82 47 0,-154 72 0,282-158 0,21-12 0,0 0 0,0 0 0,0 0 0,0 0 0,0 0 0,0 1 0,0-1 0,0 0 0,0 0 0,0 0 0,0 0 0,0 0 0,1 0 0,-1 0 0,0 0 0,0 0 0,0 0 0,0 0 0,0 0 0,0 0 0,0 0 0,0 0 0,0 0 0,0 0 0,0 0 0,0 1 0,0-1 0,0 0 0,0 0 0,0 0 0,0 0 0,0 0 0,0 0 0,0 0 0,0 0 0,0 0 0,0 0 0,0 0 0,0 0 0,0 1 0,0-1 0,0 0 0,0 0 0,0 0 0,0 0 0,0 0 0,42-11 0,-26 6 0,830-276-1105,-620 193 1105,-180 70 0,-1 2 0,-35 15 0,-22 8 0,-452 180 0,390-160 0,-342 120 184,380-137 553,30-13-576,10-7-138,9-5-23,1 1 0,0 0 0,1 1 0,31-21 0,-40 30 0,2-2 0,105-73 0,-91 65 0,1 1 0,1 2 0,29-12 0,-49 21 0,1 1 0,-1 0 0,0 0 0,1 0 0,-1 0 0,1 1 0,7-1 0,-11 1 0,-1 1 0,1-1 0,0 0 0,0 0 0,0 1 0,0-1 0,0 1 0,0-1 0,0 0 0,0 1 0,-1 0 0,1-1 0,0 1 0,0-1 0,-1 1 0,1 0 0,0 0 0,-1-1 0,1 1 0,-1 0 0,1 0 0,-1 0 0,1 0 0,-1 0 0,0-1 0,1 1 0,-1 0 0,0 0 0,0 0 0,0 0 0,0 0 0,0 0 0,0 0 0,0 0 0,0 0 0,0 0 0,0 0 0,0 0 0,0 0 0,-1 1 0,-5 18 0,0 0 0,-2 0 0,0-1 0,-1 0 0,-16 24 0,18-30 0,-169 260 0,168-261 0,-20 23 0,27-33 0,-1 0 0,-1 0 0,1 0 0,0 0 0,0-1 0,-1 1 0,1 0 0,0-1 0,-1 0 0,0 0 0,-3 2 0,5-3 0,1 0 0,-1 0 0,0 0 0,1 0 0,-1 0 0,1 1 0,-1-1 0,0 0 0,1 0 0,-1-1 0,1 1 0,-1 0 0,0 0 0,1 0 0,-1 0 0,1 0 0,-1-1 0,0 1 0,1 0 0,-1-1 0,1 1 0,-1 0 0,1-1 0,-1 1 0,1-1 0,-1 1 0,1-1 0,-1 0 0,0-1 0,1 1 0,-1 0 0,1 0 0,-1-1 0,1 1 0,0-1 0,-1 1 0,1 0 0,0-1 0,0-2 0,1-1 0,-1-1 0,1 0 0,0 1 0,0-1 0,3-6 0,9-14 0,1-1 0,1 1 0,1 1 0,24-28 0,-18 25 0,-2-2 0,22-40 0,-41 69 0,0-1 0,0 0 0,0 1 0,-1-1 0,1 0 0,-1 1 0,1-1 0,-1 0 0,0 1 0,1-1 0,-1 0 0,0 0 0,0 0 0,0 1 0,-1-4 0,1 5 0,-1-1 0,1 0 0,0 1 0,-1-1 0,1 0 0,-1 1 0,1-1 0,-1 1 0,0-1 0,1 0 0,-1 1 0,0-1 0,1 1 0,-1 0 0,0-1 0,1 1 0,-1 0 0,0-1 0,0 1 0,1 0 0,-1 0 0,0 0 0,-1-1 0,-6 1 0,0 0 0,0 1 0,0-1 0,0 2 0,-11 2 0,14-3 0,-59 14 0,1 4 0,1 2 0,-80 38 0,-166 113 0,326-209 0,3-10-682,27-90-1,-43 116-6143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21:00:57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1948 69 24575,'-2'50'0,"-3"0"0,-15 67 0,-5 41 0,25-150 0,-1 0 0,0 1 0,0-1 0,0 0 0,-1 0 0,-1 0 0,1 0 0,-1 0 0,-1-1 0,1 1 0,-1-1 0,0 0 0,-1 0 0,0 0 0,-10 10 0,6-9 0,0 0 0,-1 0 0,0-1 0,0-1 0,-1 0 0,0 0 0,-12 5 0,19-10 0,0 1 0,0-1 0,0 1 0,-1-1 0,1 0 0,0-1 0,-1 1 0,1-1 0,0 0 0,-1 0 0,1 0 0,0 0 0,0-1 0,-1 0 0,1 0 0,0 0 0,0 0 0,0-1 0,0 1 0,0-1 0,0 0 0,0 0 0,-5-5 0,-2-5 0,0-1 0,1 0 0,1-1 0,0 0 0,-12-26 0,-2-2 0,-10-18 0,16 29 0,-1 0 0,-37-48 0,49 73 0,0 1 0,0 0 0,0 0 0,0 0 0,-1 1 0,1 0 0,-1 0 0,0 1 0,0 0 0,-1 0 0,1 1 0,-1 0 0,1 0 0,-1 0 0,-13 0 0,10 1 0,0 1 0,1 0 0,-1 1 0,1 0 0,-1 1 0,1 0 0,-1 0 0,1 1 0,0 0 0,0 1 0,-12 7 0,1 2 0,0 1 0,1 1 0,-22 21 0,-53 60 0,66-65 0,-324 345 0,348-369 0,-1-1 0,0 0 0,0 1 0,1 0 0,0 0 0,0 0 0,-5 13 0,9-19 0,1 0 0,0 0 0,0-1 0,-1 1 0,1 0 0,0 0 0,0 0 0,0-1 0,0 1 0,0 0 0,0 0 0,0 0 0,0-1 0,0 1 0,0 0 0,0 0 0,1 0 0,-1-1 0,0 1 0,1 0 0,-1 0 0,0-1 0,1 1 0,-1 0 0,1-1 0,-1 1 0,1 0 0,-1-1 0,1 1 0,0-1 0,-1 1 0,1-1 0,0 1 0,-1-1 0,1 1 0,0-1 0,0 0 0,-1 1 0,1-1 0,0 0 0,0 0 0,0 0 0,1 1 0,0-1 0,1 0 0,-1 1 0,1-1 0,0 0 0,-1 0 0,1-1 0,-1 1 0,1-1 0,0 1 0,-1-1 0,1 0 0,-1 1 0,3-3 0,-1 0 0,1-1 0,-1 0 0,0 0 0,-1 0 0,1-1 0,-1 0 0,0 1 0,0-1 0,0 0 0,-1 0 0,0 0 0,0-1 0,2-7 0,-2 7 0,15-43 0,-3 0 0,-2-2 0,7-66 0,3-161 0,-22 275 0,6-55 0,24-105 0,-29 156 0,0 1 0,0 0 0,0 0 0,-1-1 0,1 1 0,-2-12 0,0 17 0,1 1 0,0-1 0,0 0 0,0 1 0,0-1 0,-1 0 0,1 1 0,0-1 0,-1 0 0,1 1 0,0-1 0,-1 1 0,1-1 0,-1 1 0,1-1 0,-1 1 0,1-1 0,-1 1 0,1-1 0,-1 1 0,1 0 0,-1-1 0,0 1 0,1 0 0,-1 0 0,-1-1 0,0 1 0,0 0 0,0 1 0,0-1 0,0 0 0,0 1 0,0 0 0,0-1 0,1 1 0,-1 0 0,0 0 0,0 0 0,1 0 0,-1 0 0,-2 3 0,-16 14 0,0 0 0,1 2 0,-29 41 0,39-50 0,-42 59 0,3 2 0,4 2 0,-50 110 0,-73 256 0,162-426 0,-9 30 0,13-42 0,1 1 0,0-1 0,-1 0 0,1 0 0,0 0 0,0 0 0,0 0 0,0 1 0,1-1 0,-1 0 0,0 0 0,1 0 0,0 0 0,-1 0 0,1 0 0,2 3 0,-2-4 0,0 0 0,0 0 0,0-1 0,0 1 0,0-1 0,0 1 0,0-1 0,0 1 0,0-1 0,0 1 0,0-1 0,0 0 0,0 0 0,0 1 0,0-1 0,0 0 0,1 0 0,-1 0 0,0 0 0,0-1 0,0 1 0,0 0 0,0 0 0,0-1 0,0 1 0,0 0 0,0-1 0,0 1 0,0-1 0,0 0 0,0 1 0,0-1 0,0 0 0,0 1 0,1-2 0,31-28 0,-23 18 0,1-1 0,-2-1 0,0 1 0,0-1 0,9-24 0,-13 24 0,-5 14 0,0 0 0,0 0 0,0 0 0,0 0 0,0 0 0,0 0 0,0 0 0,0 0 0,0 0 0,0 0 0,0 0 0,0-1 0,0 1 0,0 0 0,-1 0 0,1 0 0,0 0 0,0 0 0,0 0 0,0 0 0,0 0 0,0 0 0,0 0 0,0 0 0,0 0 0,0 0 0,0 0 0,0 0 0,0 0 0,0 0 0,0 0 0,0 0 0,0 0 0,-1 0 0,1 0 0,0 0 0,0-1 0,0 1 0,0 0 0,0 0 0,0 1 0,0-1 0,0 0 0,0 0 0,0 0 0,0 0 0,0 0 0,-1 0 0,1 0 0,0 0 0,0 0 0,0 0 0,0 0 0,0 0 0,0 0 0,0 0 0,0 0 0,0 0 0,0 0 0,0 0 0,0 0 0,0 0 0,0 0 0,0 0 0,0 0 0,0 1 0,0-1 0,0 0 0,-16 21 0,9-8 0,1 1 0,0 0 0,0 1 0,2-1 0,0 1 0,0 0 0,1 0 0,-1 28 0,7-29 0,-3-14 0,0 0 0,0 0 0,0 1 0,1-1 0,-1 0 0,0 0 0,0 0 0,0 0 0,0 1 0,0-1 0,1 0 0,-1 0 0,0 0 0,0 0 0,0 0 0,1 0 0,-1 1 0,0-1 0,0 0 0,0 0 0,1 0 0,-1 0 0,0 0 0,0 0 0,1 0 0,-1 0 0,0 0 0,0 0 0,1 0 0,-1 0 0,0 0 0,0 0 0,3-2 0,-1 1 0,0-1 0,0 0 0,0 0 0,0 1 0,0-1 0,0-1 0,0 1 0,2-5 0,116-182 0,-34 48 0,253-319 0,-317 432 0,-17 19 0,-8 9 0,-17 18 0,-208 285-107,199-263-26,-255 401-1096,199-290 1133,-69 168-1,136-276 82,2 1 0,-12 53 1,24-72 18,4-23-12,1-6 6,8-45 245,16-671 246,-23 419-469,-2 287-20,0-39 0,2 1 0,3-1 0,16-73 0,-19 118-10,0 0 0,1 1 0,6-15 0,-8 21 13,0-1 1,0 1 0,0-1-1,0 1 1,0 0-1,1-1 1,-1 1 0,0 0-1,1 0 1,1-2 0,-2 3 2,0 0 0,-1-1 1,1 1-1,0 0 1,0 0-1,-1 0 0,1 0 1,0-1-1,0 1 1,-1 0-1,1 0 0,0 1 1,0-1-1,-1 0 1,1 0-1,0 0 0,0 0 1,-1 1-1,1-1 1,0 0-1,-1 1 1,1-1-1,0 0 0,0 2 1,6 4 75,0 1 1,-1 0-1,0 0 1,0 0 0,-1 1-1,0 0 1,-1 0-1,6 13 1,2 1-26,7 14-57,-4-6 0,2 0 0,27 35 0,-39-58 0,1 0 0,0-1 0,0 1 0,0-1 0,1 0 0,0-1 0,0 0 0,1 0 0,0 0 0,-1-1 0,1 0 0,1-1 0,14 5 0,-20-7 0,-1-1 0,1 1 0,0-1 0,-1 0 0,1 0 0,0 0 0,-1 0 0,1-1 0,0 1 0,-1-1 0,1 1 0,0-1 0,-1 0 0,1 0 0,-1 0 0,0-1 0,1 1 0,-1 0 0,0-1 0,0 0 0,0 1 0,0-1 0,0 0 0,0 0 0,0 0 0,2-3 0,2-6 0,1 1 0,-2-1 0,1 0 0,5-19 0,-10 26 0,33-102 0,-26 74 0,1 1 0,2 0 0,2 0 0,30-54 0,-43 84 0,1 0 0,-1 1 0,0-1 0,1 0 0,-1 0 0,1 1 0,-1-1 0,1 1 0,-1-1 0,1 0 0,-1 1 0,1-1 0,0 1 0,-1-1 0,1 1 0,0 0 0,-1-1 0,1 1 0,0 0 0,0-1 0,-1 1 0,1 0 0,0 0 0,1-1 0,-1 2 0,-1-1 0,1 1 0,-1-1 0,1 1 0,0-1 0,-1 1 0,1 0 0,-1-1 0,0 1 0,1-1 0,-1 1 0,1 0 0,-1-1 0,0 1 0,1 0 0,-1 0 0,0-1 0,0 1 0,0 1 0,5 43 0,-5-44 0,-3 296 0,0-88 0,2-168 0,-3-33 0,-2-9 0,3-3 0,0-1 0,0 1 0,0-1 0,1 0 0,-1 0 0,-1-6 0,-27-72 0,-35-149 0,5-101 0,59 317 0,0 4 0,0 0 0,0 0 0,-8-21 0,7 31 0,0 9 0,0 12 0,-1 321 0,6-206 0,-1 170 0,-1-681 0,0 1233 0,-1-841 0,1-15 0,0 0 0,0 0 0,0 0 0,0 0 0,0-1 0,0 1 0,0 0 0,0 0 0,0 0 0,0 0 0,0 0 0,0 0 0,0 0 0,0 0 0,0 0 0,0 0 0,0 0 0,0 0 0,0 0 0,0-1 0,0 1 0,0 0 0,0 0 0,0 0 0,0 0 0,0 0 0,0 0 0,0 0 0,0 0 0,0 0 0,0 0 0,0 0 0,0 0 0,0 0 0,0 0 0,-1 0 0,1 0 0,0 0 0,0 0 0,0 0 0,0 0 0,0 0 0,0 0 0,0 0 0,0 0 0,0 0 0,0 0 0,0 0 0,0 0 0,0 0 0,-1 0 0,1 0 0,0 0 0,0 0 0,0 0 0,0 0 0,0 0 0,0 0 0,0 0 0,0 0 0,0 0 0,0 0 0,0 0 0,0 0 0,0 0 0,-9-31 0,4 14 0,-313-1019-838,300 985-387,8 27-4903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48790-3CB0-4391-AFC0-92BD2F7A6D9E}" type="datetimeFigureOut">
              <a:rPr lang="en-IN" smtClean="0"/>
              <a:t>15-03-2024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5A394-AE59-44C7-B83F-701E5345C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1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Questions:</a:t>
            </a:r>
          </a:p>
          <a:p>
            <a:pPr marL="228600" indent="-228600">
              <a:buAutoNum type="arabicPeriod"/>
            </a:pPr>
            <a:r>
              <a:rPr lang="en-IN" dirty="0"/>
              <a:t>Why is there no tau CR?</a:t>
            </a:r>
          </a:p>
          <a:p>
            <a:pPr marL="0" indent="0">
              <a:buNone/>
            </a:pPr>
            <a:r>
              <a:rPr lang="en-IN" dirty="0"/>
              <a:t>Check in the 2016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821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Old future </a:t>
            </a:r>
            <a:r>
              <a:rPr lang="en-IN" dirty="0" err="1"/>
              <a:t>aspects:Perform</a:t>
            </a:r>
            <a:r>
              <a:rPr lang="en-IN" dirty="0"/>
              <a:t> all or some part of control region studies with all the corrections, scaling, refactoring etc.</a:t>
            </a:r>
          </a:p>
          <a:p>
            <a:r>
              <a:rPr lang="en-IN" dirty="0"/>
              <a:t>Perform signal region studies if time permits.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846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Questions:</a:t>
            </a:r>
          </a:p>
          <a:p>
            <a:pPr marL="228600" indent="-228600">
              <a:buAutoNum type="arabicPeriod"/>
            </a:pPr>
            <a:r>
              <a:rPr lang="en-IN" dirty="0"/>
              <a:t>Why is there no tau CR?</a:t>
            </a:r>
          </a:p>
          <a:p>
            <a:pPr marL="0" indent="0">
              <a:buNone/>
            </a:pPr>
            <a:r>
              <a:rPr lang="en-IN" dirty="0"/>
              <a:t>Check in the 2016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860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Paste the definition of </a:t>
            </a:r>
            <a:r>
              <a:rPr lang="en-IN" dirty="0" err="1"/>
              <a:t>ptmiss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47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66BE9A-DC7D-D3D8-63F5-BA4B45FC839A}"/>
              </a:ext>
            </a:extLst>
          </p:cNvPr>
          <p:cNvSpPr/>
          <p:nvPr userDrawn="1"/>
        </p:nvSpPr>
        <p:spPr>
          <a:xfrm>
            <a:off x="0" y="-8788"/>
            <a:ext cx="12192000" cy="101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5060A-11CA-F6F3-8513-F1605EA904FE}"/>
              </a:ext>
            </a:extLst>
          </p:cNvPr>
          <p:cNvGrpSpPr/>
          <p:nvPr userDrawn="1"/>
        </p:nvGrpSpPr>
        <p:grpSpPr>
          <a:xfrm>
            <a:off x="-1" y="228972"/>
            <a:ext cx="11946468" cy="574983"/>
            <a:chOff x="-1" y="228972"/>
            <a:chExt cx="11946468" cy="574983"/>
          </a:xfrm>
        </p:grpSpPr>
        <p:pic>
          <p:nvPicPr>
            <p:cNvPr id="9" name="Picture 8" descr="A deep blue background with white text">
              <a:extLst>
                <a:ext uri="{FF2B5EF4-FFF2-40B4-BE49-F238E27FC236}">
                  <a16:creationId xmlns:a16="http://schemas.microsoft.com/office/drawing/2014/main" id="{1C7FB626-5D4E-B26F-2185-E714A702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67" y="228972"/>
              <a:ext cx="2895600" cy="5749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E5A517-E256-4C23-D767-40DBF7AA6031}"/>
                </a:ext>
              </a:extLst>
            </p:cNvPr>
            <p:cNvSpPr txBox="1"/>
            <p:nvPr/>
          </p:nvSpPr>
          <p:spPr>
            <a:xfrm>
              <a:off x="6680201" y="316409"/>
              <a:ext cx="2489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School of Physics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A9FC31-D9D3-0BB5-CDF1-38BE30421651}"/>
                </a:ext>
              </a:extLst>
            </p:cNvPr>
            <p:cNvSpPr/>
            <p:nvPr/>
          </p:nvSpPr>
          <p:spPr>
            <a:xfrm>
              <a:off x="-1" y="438986"/>
              <a:ext cx="6680202" cy="153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E31E940-9859-E1B1-74E7-090DB8C9942F}"/>
              </a:ext>
            </a:extLst>
          </p:cNvPr>
          <p:cNvSpPr txBox="1"/>
          <p:nvPr userDrawn="1"/>
        </p:nvSpPr>
        <p:spPr>
          <a:xfrm>
            <a:off x="356081" y="5495684"/>
            <a:ext cx="8813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tx2">
                    <a:lumMod val="75000"/>
                  </a:schemeClr>
                </a:solidFill>
              </a:rPr>
              <a:t>Name : 			</a:t>
            </a:r>
            <a:r>
              <a:rPr lang="en-IN" i="1" dirty="0">
                <a:solidFill>
                  <a:schemeClr val="tx2">
                    <a:lumMod val="75000"/>
                  </a:schemeClr>
                </a:solidFill>
              </a:rPr>
              <a:t>Prayag Yadav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IN" b="1" i="1" dirty="0">
                <a:solidFill>
                  <a:schemeClr val="tx2">
                    <a:lumMod val="75000"/>
                  </a:schemeClr>
                </a:solidFill>
              </a:rPr>
              <a:t>Program :		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Integrated Masters of Science 10</a:t>
            </a:r>
            <a:r>
              <a:rPr lang="en-IN" b="0" i="1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 Semester</a:t>
            </a:r>
          </a:p>
          <a:p>
            <a:r>
              <a:rPr lang="en-IN" b="1" i="1" dirty="0">
                <a:solidFill>
                  <a:schemeClr val="tx2">
                    <a:lumMod val="75000"/>
                  </a:schemeClr>
                </a:solidFill>
              </a:rPr>
              <a:t>ID: 			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19IPMP03</a:t>
            </a:r>
          </a:p>
          <a:p>
            <a:r>
              <a:rPr lang="en-IN" b="1" i="1" dirty="0">
                <a:solidFill>
                  <a:schemeClr val="tx2">
                    <a:lumMod val="75000"/>
                  </a:schemeClr>
                </a:solidFill>
              </a:rPr>
              <a:t>Project Supervisor: 	</a:t>
            </a:r>
            <a:r>
              <a:rPr lang="en-IN" b="0" i="1" dirty="0" err="1">
                <a:solidFill>
                  <a:schemeClr val="tx2">
                    <a:lumMod val="75000"/>
                  </a:schemeClr>
                </a:solidFill>
              </a:rPr>
              <a:t>Dr.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 Bhawna </a:t>
            </a:r>
            <a:r>
              <a:rPr lang="en-IN" b="0" i="1" dirty="0" err="1">
                <a:solidFill>
                  <a:schemeClr val="tx2">
                    <a:lumMod val="75000"/>
                  </a:schemeClr>
                </a:solidFill>
              </a:rPr>
              <a:t>Gomber</a:t>
            </a:r>
            <a:endParaRPr lang="en-IN" b="0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A4092-1FE5-D768-BF01-BDEA0BCF9C9E}"/>
              </a:ext>
            </a:extLst>
          </p:cNvPr>
          <p:cNvSpPr txBox="1"/>
          <p:nvPr userDrawn="1"/>
        </p:nvSpPr>
        <p:spPr>
          <a:xfrm>
            <a:off x="285952" y="4216189"/>
            <a:ext cx="11660515" cy="8668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IN" sz="4400" dirty="0">
                <a:solidFill>
                  <a:schemeClr val="tx2">
                    <a:lumMod val="75000"/>
                  </a:schemeClr>
                </a:solidFill>
              </a:rPr>
              <a:t>Project update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4CB717-C63A-FE72-8115-110BC8010ED0}"/>
              </a:ext>
            </a:extLst>
          </p:cNvPr>
          <p:cNvGrpSpPr/>
          <p:nvPr userDrawn="1"/>
        </p:nvGrpSpPr>
        <p:grpSpPr>
          <a:xfrm>
            <a:off x="-2286" y="1002908"/>
            <a:ext cx="12194286" cy="3232800"/>
            <a:chOff x="-2286" y="1002908"/>
            <a:chExt cx="12194286" cy="3232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BA1BE1-8426-CB17-84C2-6E7DEF1B56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84" r="24044" b="27084"/>
            <a:stretch/>
          </p:blipFill>
          <p:spPr>
            <a:xfrm>
              <a:off x="2929753" y="1007211"/>
              <a:ext cx="9262247" cy="32278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0723F7-CC9D-9B17-6F77-6DEDAE2DEA16}"/>
                </a:ext>
              </a:extLst>
            </p:cNvPr>
            <p:cNvSpPr txBox="1"/>
            <p:nvPr userDrawn="1"/>
          </p:nvSpPr>
          <p:spPr>
            <a:xfrm>
              <a:off x="10489721" y="4004261"/>
              <a:ext cx="17022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900" dirty="0">
                  <a:solidFill>
                    <a:schemeClr val="bg1"/>
                  </a:solidFill>
                </a:rPr>
                <a:t>From </a:t>
              </a:r>
              <a:r>
                <a:rPr lang="en-IN" sz="900" dirty="0" err="1">
                  <a:solidFill>
                    <a:schemeClr val="bg1"/>
                  </a:solidFill>
                </a:rPr>
                <a:t>iSpyGL</a:t>
              </a:r>
              <a:r>
                <a:rPr lang="en-IN" sz="900" dirty="0">
                  <a:solidFill>
                    <a:schemeClr val="bg1"/>
                  </a:solidFill>
                </a:rPr>
                <a:t> , CERN open data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B9E518-8236-E76E-5661-D02C9C498C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r="7742"/>
            <a:stretch/>
          </p:blipFill>
          <p:spPr>
            <a:xfrm>
              <a:off x="-2286" y="1002908"/>
              <a:ext cx="5163992" cy="32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770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5A80-C83F-E0F8-E20A-47633DAF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8C7E68-CEEB-32B1-FB8A-74BF4C053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96C5A-81E4-6A0E-3621-09973724E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9600A-C915-F886-2236-8CBAE7F1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C6FB3-E93B-4943-BB20-13A44C8A5D47}" type="datetime3">
              <a:rPr lang="en-IN" smtClean="0"/>
              <a:t>15 March 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F354A-A50B-667D-102A-9680ED66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66FFD-E188-304F-0FEF-C21D7F49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21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22E0-F1CE-6C06-2863-0343109A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D47D4-FC15-7197-6827-07DFDECBB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0C777-F027-B890-9531-72C1296D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A290-7DE7-4166-A503-7109E891114D}" type="datetime3">
              <a:rPr lang="en-IN" smtClean="0"/>
              <a:t>15 March 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82116-04C1-788E-826D-E262FD6B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B395B-7711-F88A-84E8-65F340C0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82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417B73-155A-6251-4810-C35E58CD5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06AB8-C5BD-FCED-A1FB-A74BC1CB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98029-B7B2-45CC-3808-F1C4E49D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D0F2-7AA5-4006-ADCD-9A7D72C4DFB8}" type="datetime3">
              <a:rPr lang="en-IN" smtClean="0"/>
              <a:t>15 March 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D4506-258E-E6AE-BB50-9E31B380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31491-07C9-61E3-3D74-D5DB079B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860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41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42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161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02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654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69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9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84EB1E-A77F-231A-158C-02ADBA04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932" y="6392317"/>
            <a:ext cx="401928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fld id="{70DAB970-4866-4E2C-8628-2A72CE00425E}" type="slidenum">
              <a:rPr lang="en-IN" smtClean="0"/>
              <a:pPr algn="l"/>
              <a:t>‹#›</a:t>
            </a:fld>
            <a:endParaRPr lang="en-IN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864D558-59CE-2EBF-8F8C-1C751F51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192" y="6392317"/>
            <a:ext cx="1443805" cy="36512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C6F54E-A99F-A692-64E6-1E5525E5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8998" y="6392317"/>
            <a:ext cx="411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95516-4EC7-9099-6A06-79E73EDF4FA5}"/>
              </a:ext>
            </a:extLst>
          </p:cNvPr>
          <p:cNvSpPr/>
          <p:nvPr userDrawn="1"/>
        </p:nvSpPr>
        <p:spPr>
          <a:xfrm>
            <a:off x="270934" y="6129867"/>
            <a:ext cx="9592733" cy="1439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7510CE-2955-84A6-ACD8-BDC44BE738BC}"/>
              </a:ext>
            </a:extLst>
          </p:cNvPr>
          <p:cNvSpPr txBox="1"/>
          <p:nvPr userDrawn="1"/>
        </p:nvSpPr>
        <p:spPr>
          <a:xfrm>
            <a:off x="9905999" y="5992208"/>
            <a:ext cx="22182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School of Physics</a:t>
            </a:r>
            <a:endParaRPr lang="en-IN" sz="105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A9087D6-7312-26C1-B44B-9B6D9D5D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73417"/>
            <a:ext cx="11057468" cy="685429"/>
          </a:xfrm>
        </p:spPr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B753976-BFBD-85AE-B26F-EF3BCCC91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10879668" cy="4784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9579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085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519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4266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632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CC854F2-4088-A1AA-3B46-55B5CB33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932" y="6392317"/>
            <a:ext cx="401928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fld id="{70DAB970-4866-4E2C-8628-2A72CE00425E}" type="slidenum">
              <a:rPr lang="en-IN" smtClean="0"/>
              <a:pPr algn="l"/>
              <a:t>‹#›</a:t>
            </a:fld>
            <a:endParaRPr lang="en-IN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1ED2193-7721-6514-972D-A0F93FE3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192" y="6392317"/>
            <a:ext cx="1443805" cy="36512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49DE4AA-C489-79A5-E164-1F347649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8998" y="6392317"/>
            <a:ext cx="411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B8BE16-FF0C-2320-C0A5-481AA4E3D612}"/>
              </a:ext>
            </a:extLst>
          </p:cNvPr>
          <p:cNvSpPr/>
          <p:nvPr userDrawn="1"/>
        </p:nvSpPr>
        <p:spPr>
          <a:xfrm>
            <a:off x="270934" y="6129867"/>
            <a:ext cx="9592733" cy="1439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5F4AB-BE30-63F6-3A97-2590EC416F3D}"/>
              </a:ext>
            </a:extLst>
          </p:cNvPr>
          <p:cNvSpPr txBox="1"/>
          <p:nvPr userDrawn="1"/>
        </p:nvSpPr>
        <p:spPr>
          <a:xfrm>
            <a:off x="9905999" y="5992208"/>
            <a:ext cx="2218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School of Physics</a:t>
            </a:r>
            <a:endParaRPr lang="en-IN" sz="105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6402A6-1D00-F51F-9C4F-577B64911121}"/>
              </a:ext>
            </a:extLst>
          </p:cNvPr>
          <p:cNvSpPr/>
          <p:nvPr userDrawn="1"/>
        </p:nvSpPr>
        <p:spPr>
          <a:xfrm>
            <a:off x="0" y="-8788"/>
            <a:ext cx="12192000" cy="101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5">
            <a:extLst>
              <a:ext uri="{FF2B5EF4-FFF2-40B4-BE49-F238E27FC236}">
                <a16:creationId xmlns:a16="http://schemas.microsoft.com/office/drawing/2014/main" id="{5D4071A3-1ACE-539D-6CE0-5F679D59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6" y="3086285"/>
            <a:ext cx="11057468" cy="685429"/>
          </a:xfrm>
        </p:spPr>
        <p:txBody>
          <a:bodyPr/>
          <a:lstStyle>
            <a:lvl1pPr algn="ctr">
              <a:defRPr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254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CC854F2-4088-A1AA-3B46-55B5CB33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932" y="6392317"/>
            <a:ext cx="401928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fld id="{70DAB970-4866-4E2C-8628-2A72CE00425E}" type="slidenum">
              <a:rPr lang="en-IN" smtClean="0"/>
              <a:pPr algn="l"/>
              <a:t>‹#›</a:t>
            </a:fld>
            <a:endParaRPr lang="en-IN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1ED2193-7721-6514-972D-A0F93FE3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192" y="6392317"/>
            <a:ext cx="1443805" cy="36512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49DE4AA-C489-79A5-E164-1F347649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8998" y="6392317"/>
            <a:ext cx="411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B8BE16-FF0C-2320-C0A5-481AA4E3D612}"/>
              </a:ext>
            </a:extLst>
          </p:cNvPr>
          <p:cNvSpPr/>
          <p:nvPr userDrawn="1"/>
        </p:nvSpPr>
        <p:spPr>
          <a:xfrm>
            <a:off x="270934" y="6129867"/>
            <a:ext cx="9592733" cy="1439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5F4AB-BE30-63F6-3A97-2590EC416F3D}"/>
              </a:ext>
            </a:extLst>
          </p:cNvPr>
          <p:cNvSpPr txBox="1"/>
          <p:nvPr userDrawn="1"/>
        </p:nvSpPr>
        <p:spPr>
          <a:xfrm>
            <a:off x="9905999" y="5992208"/>
            <a:ext cx="2218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School </a:t>
            </a:r>
            <a:r>
              <a:rPr lang="en-IN" sz="200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of Physics</a:t>
            </a:r>
            <a:endParaRPr lang="en-IN" sz="105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6402A6-1D00-F51F-9C4F-577B64911121}"/>
              </a:ext>
            </a:extLst>
          </p:cNvPr>
          <p:cNvSpPr/>
          <p:nvPr userDrawn="1"/>
        </p:nvSpPr>
        <p:spPr>
          <a:xfrm>
            <a:off x="0" y="-8788"/>
            <a:ext cx="12192000" cy="101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5">
            <a:extLst>
              <a:ext uri="{FF2B5EF4-FFF2-40B4-BE49-F238E27FC236}">
                <a16:creationId xmlns:a16="http://schemas.microsoft.com/office/drawing/2014/main" id="{5D4071A3-1ACE-539D-6CE0-5F679D59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6" y="3086285"/>
            <a:ext cx="11057468" cy="685429"/>
          </a:xfrm>
        </p:spPr>
        <p:txBody>
          <a:bodyPr/>
          <a:lstStyle>
            <a:lvl1pPr algn="ctr">
              <a:defRPr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4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650D3-200E-6DFD-18A7-33946455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E44C0-88E4-D680-F15B-A47F44F68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10A75-82F8-1848-68AC-A36B65ED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1D71D-5228-85D1-C8B7-697F9D6E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82D6-DC3B-4BAB-9D4C-40E10C0ADB09}" type="datetime3">
              <a:rPr lang="en-IN" smtClean="0"/>
              <a:t>15 March 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26333-7BD9-BDC2-0B63-E27380C8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6A10A-0990-82DB-EFBE-CF0FF534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9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8BD3-ADF7-EBC9-EAE4-67E901AB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8798F-3CD1-94E5-B9F3-FB393F7D3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5F985-439C-4C34-F0FC-C52BDE62D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9313E-BA03-539B-B359-897C77FA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7262F-EF60-C28D-89BA-B87096D14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F3F5A-D060-1E8D-740A-48D2594A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D2DF-E4BF-4025-B984-886A5B6FCC7A}" type="datetime3">
              <a:rPr lang="en-IN" smtClean="0"/>
              <a:t>15 March 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4261B-039B-93ED-338A-B752EEE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DED644-26FF-AA79-B0C8-9788D9CE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627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3D37-6AB3-CC1B-F8D4-1768A089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5BB03-5B2B-3B69-5298-E50E7A5D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BA3F-1458-46B2-90BA-35AD09C3E64E}" type="datetime3">
              <a:rPr lang="en-IN" smtClean="0"/>
              <a:t>15 March 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3CE6-CB6A-B25D-9215-A39FC7B1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07E0C-1098-597C-C8A6-DC17B544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18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972D7-5ED0-7654-D71C-8DE08F36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69AA-5C07-4E0D-AB76-FAEEF560688F}" type="datetime3">
              <a:rPr lang="en-IN" smtClean="0"/>
              <a:t>15 March 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B9D00-8FF8-9AE3-07B5-49DDC8FC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74D05-9846-850C-0B73-1F139BF8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7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1FE8-E361-C739-1F1C-B3EB473D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414B-1C4E-B8D0-39B9-85361E4A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1E53B-192D-DBA7-712B-A4B78890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792E7-822E-E889-1F54-61B98253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1817-9AD5-4DE8-A63C-4916E1686EAC}" type="datetime3">
              <a:rPr lang="en-IN" smtClean="0"/>
              <a:t>15 March 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ECB6B-0870-40F8-A749-F0A21348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5B0FE-B0A7-DD18-39CD-3D4AD2F2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68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A2FA7-183B-0408-9682-24FC6135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1C4BA-9406-D4DD-D496-86C6F1E34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78468-498A-0C78-47EC-1C418B92B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3FF85-B923-4681-A163-7C7F8DC476CE}" type="datetime3">
              <a:rPr lang="en-IN" smtClean="0"/>
              <a:t>15 March 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541D-0079-E2D0-896B-93693187A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2617F-9374-C4CA-0BBC-3118C415D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40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63" r:id="rId3"/>
    <p:sldLayoutId id="2147483684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CF44A-65CF-49B5-A2EC-3BBF32A35B33}" type="datetimeFigureOut">
              <a:rPr lang="en-IN" smtClean="0"/>
              <a:t>15-03-2024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171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4299/contributions/162044/attachments/130462/185214/RICAP_07_Bergstrom.pdf" TargetMode="External"/><Relationship Id="rId7" Type="http://schemas.openxmlformats.org/officeDocument/2006/relationships/image" Target="../media/image54.png"/><Relationship Id="rId2" Type="http://schemas.openxmlformats.org/officeDocument/2006/relationships/hyperlink" Target="https://doi.org/10.1140/epjc/s10052-019-6730-7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ink.springer.com/article/10.1007/JHEP10(2017)180" TargetMode="External"/><Relationship Id="rId5" Type="http://schemas.openxmlformats.org/officeDocument/2006/relationships/hyperlink" Target="https://doi.org/10.1140/epjc/s10052-011-1753-8" TargetMode="External"/><Relationship Id="rId4" Type="http://schemas.openxmlformats.org/officeDocument/2006/relationships/hyperlink" Target="https://doi.org/10.48550/arXiv.1509.08767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15.png"/><Relationship Id="rId14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Drell-Yan-process-a-quark-of-one-hadron-and-an-antiquark-of-another-hadron-annihilate_fig1_254469235" TargetMode="External"/><Relationship Id="rId7" Type="http://schemas.openxmlformats.org/officeDocument/2006/relationships/hyperlink" Target="https://www.phys.sinica.edu.tw/~smwang/as_cdf_atlas/atlas/physics/sm_higgs/sm_higgs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hyperlink" Target="https://www.researchgate.net/figure/LO-Feynman-diagrams-for-semileptonic-diboson-production-in-WZ-and-ZZ-channels_fig72_333942621" TargetMode="Externa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hysik.uzh.ch/cms/latex:feynma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Representative-Feynman-diagrams-for-a-s-channel-single-top-quark-production-and-b_fig1_26859518" TargetMode="External"/><Relationship Id="rId5" Type="http://schemas.microsoft.com/office/2007/relationships/hdphoto" Target="../media/hdphoto2.wdp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hyperlink" Target="https://tikz.net/axis3d_cms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0.png"/><Relationship Id="rId5" Type="http://schemas.openxmlformats.org/officeDocument/2006/relationships/customXml" Target="../ink/ink2.xml"/><Relationship Id="rId4" Type="http://schemas.openxmlformats.org/officeDocument/2006/relationships/image" Target="../media/image260.png"/><Relationship Id="rId9" Type="http://schemas.openxmlformats.org/officeDocument/2006/relationships/hyperlink" Target="https://tikz.net/axis3d_cms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lvalls.com/compact-muon-solenoid-up-close-and-personal/" TargetMode="External"/><Relationship Id="rId2" Type="http://schemas.openxmlformats.org/officeDocument/2006/relationships/hyperlink" Target="https://cms.cern/news/real-time-analysis-cms-level-1-trigger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BC3863C-C71A-0458-F233-180F2B7E431B}"/>
              </a:ext>
            </a:extLst>
          </p:cNvPr>
          <p:cNvGrpSpPr/>
          <p:nvPr/>
        </p:nvGrpSpPr>
        <p:grpSpPr>
          <a:xfrm>
            <a:off x="-1" y="228972"/>
            <a:ext cx="11946468" cy="574983"/>
            <a:chOff x="-1" y="228972"/>
            <a:chExt cx="11946468" cy="574983"/>
          </a:xfrm>
        </p:grpSpPr>
        <p:pic>
          <p:nvPicPr>
            <p:cNvPr id="6" name="Picture 5" descr="A deep blue background with white text">
              <a:extLst>
                <a:ext uri="{FF2B5EF4-FFF2-40B4-BE49-F238E27FC236}">
                  <a16:creationId xmlns:a16="http://schemas.microsoft.com/office/drawing/2014/main" id="{801929C5-303E-3436-2BF0-05461A09D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67" y="228972"/>
              <a:ext cx="2895600" cy="5749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ADA5F-3388-720C-5C79-7DFD0E6D89D7}"/>
                </a:ext>
              </a:extLst>
            </p:cNvPr>
            <p:cNvSpPr txBox="1"/>
            <p:nvPr/>
          </p:nvSpPr>
          <p:spPr>
            <a:xfrm>
              <a:off x="6680201" y="316409"/>
              <a:ext cx="2489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School of Physics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C6A8BF-E3BA-9D3A-6698-2A4B0DAB289B}"/>
                </a:ext>
              </a:extLst>
            </p:cNvPr>
            <p:cNvSpPr/>
            <p:nvPr/>
          </p:nvSpPr>
          <p:spPr>
            <a:xfrm>
              <a:off x="-1" y="438986"/>
              <a:ext cx="6680202" cy="153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5">
                <a:extLst>
                  <a:ext uri="{FF2B5EF4-FFF2-40B4-BE49-F238E27FC236}">
                    <a16:creationId xmlns:a16="http://schemas.microsoft.com/office/drawing/2014/main" id="{FCDA2754-6840-026E-478C-BEB108B29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2511" y="5023465"/>
                <a:ext cx="11426977" cy="5116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2400" dirty="0"/>
                  <a:t>‘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𝑆𝑒𝑎𝑟𝑐h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𝑑𝑎𝑟𝑘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𝑚𝑎𝑡𝑡𝑒𝑟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𝑀𝑜𝑛𝑜𝐻𝑖𝑔𝑔𝑠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IN" sz="240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IN" sz="240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𝑓𝑖𝑛𝑎𝑙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 dirty="0" smtClean="0">
                        <a:latin typeface="Cambria Math" panose="02040503050406030204" pitchFamily="18" charset="0"/>
                      </a:rPr>
                      <m:t>𝑠𝑡𝑎𝑡𝑒</m:t>
                    </m:r>
                  </m:oMath>
                </a14:m>
                <a:r>
                  <a:rPr lang="en-IN" sz="2400" i="1" dirty="0"/>
                  <a:t>’</a:t>
                </a:r>
              </a:p>
            </p:txBody>
          </p:sp>
        </mc:Choice>
        <mc:Fallback xmlns="">
          <p:sp>
            <p:nvSpPr>
              <p:cNvPr id="2" name="Text Placeholder 5">
                <a:extLst>
                  <a:ext uri="{FF2B5EF4-FFF2-40B4-BE49-F238E27FC236}">
                    <a16:creationId xmlns:a16="http://schemas.microsoft.com/office/drawing/2014/main" id="{FCDA2754-6840-026E-478C-BEB108B29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11" y="5023465"/>
                <a:ext cx="11426977" cy="511628"/>
              </a:xfrm>
              <a:prstGeom prst="rect">
                <a:avLst/>
              </a:prstGeom>
              <a:blipFill>
                <a:blip r:embed="rId3"/>
                <a:stretch>
                  <a:fillRect t="-13095" b="-130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59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ACF7C6-1DB3-FF78-055B-14E1AC9C5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6494" y="3233057"/>
            <a:ext cx="3905554" cy="1764317"/>
          </a:xfrm>
          <a:ln>
            <a:solidFill>
              <a:schemeClr val="tx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/>
              <a:t>The Basic Philosophy</a:t>
            </a:r>
          </a:p>
          <a:p>
            <a:pPr marL="0" indent="0" algn="ctr">
              <a:buNone/>
            </a:pPr>
            <a:r>
              <a:rPr lang="en-IN" dirty="0"/>
              <a:t>Keep SR selections and CR selections similar but orthogonal to each other.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1892" y="1362358"/>
                <a:ext cx="2414209" cy="991431"/>
              </a:xfrm>
              <a:prstGeom prst="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1600" b="1" dirty="0"/>
                  <a:t>Keep in Mind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1600" dirty="0"/>
                  <a:t>The final state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𝑏𝑗𝑒𝑡𝑠</m:t>
                      </m:r>
                    </m:oMath>
                  </m:oMathPara>
                </a14:m>
                <a:endParaRPr lang="en-IN" sz="1600" dirty="0"/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92" y="1362358"/>
                <a:ext cx="2414209" cy="991431"/>
              </a:xfrm>
              <a:prstGeom prst="rect">
                <a:avLst/>
              </a:prstGeom>
              <a:blipFill>
                <a:blip r:embed="rId2"/>
                <a:stretch>
                  <a:fillRect t="-3636"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873B585-66C3-4359-7FD5-198E2ABCE54D}"/>
              </a:ext>
            </a:extLst>
          </p:cNvPr>
          <p:cNvSpPr txBox="1">
            <a:spLocks/>
          </p:cNvSpPr>
          <p:nvPr/>
        </p:nvSpPr>
        <p:spPr>
          <a:xfrm>
            <a:off x="7774819" y="1153884"/>
            <a:ext cx="2842988" cy="119990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b="1" dirty="0"/>
              <a:t>Orthogonality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dirty="0"/>
              <a:t>Allow no leptons in SR.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dirty="0"/>
              <a:t>Force one or two leptons in CR.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1147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11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ACF7C6-1DB3-FF78-055B-14E1AC9C5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20037" y="1273629"/>
            <a:ext cx="3315306" cy="1037974"/>
          </a:xfrm>
          <a:ln>
            <a:solidFill>
              <a:schemeClr val="tx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600" b="1" dirty="0"/>
              <a:t>The Basic Philosophy</a:t>
            </a:r>
          </a:p>
          <a:p>
            <a:pPr marL="0" indent="0" algn="ctr">
              <a:buNone/>
            </a:pPr>
            <a:r>
              <a:rPr lang="en-IN" sz="1600" dirty="0"/>
              <a:t>Keep SR selections and CR selections similar but orthogonal to each other.</a:t>
            </a:r>
          </a:p>
          <a:p>
            <a:endParaRPr lang="en-I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3822" y="3265715"/>
                <a:ext cx="3871687" cy="1933984"/>
              </a:xfrm>
              <a:prstGeom prst="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b="1" dirty="0"/>
                  <a:t>Keep in Mind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dirty="0"/>
                  <a:t>The final state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𝑏𝑗𝑒𝑡𝑠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822" y="3265715"/>
                <a:ext cx="3871687" cy="1933984"/>
              </a:xfrm>
              <a:prstGeom prst="rect">
                <a:avLst/>
              </a:prstGeom>
              <a:blipFill>
                <a:blip r:embed="rId2"/>
                <a:stretch>
                  <a:fillRect t="-5016"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873B585-66C3-4359-7FD5-198E2ABCE54D}"/>
              </a:ext>
            </a:extLst>
          </p:cNvPr>
          <p:cNvSpPr txBox="1">
            <a:spLocks/>
          </p:cNvSpPr>
          <p:nvPr/>
        </p:nvSpPr>
        <p:spPr>
          <a:xfrm>
            <a:off x="823378" y="1111697"/>
            <a:ext cx="2842988" cy="119990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b="1" dirty="0"/>
              <a:t>Orthogonality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dirty="0"/>
              <a:t>Allow no leptons in SR.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dirty="0"/>
              <a:t>Force one or two leptons in CR.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819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ACF7C6-1DB3-FF78-055B-14E1AC9C5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344" y="1536988"/>
            <a:ext cx="3315306" cy="1037974"/>
          </a:xfrm>
          <a:ln>
            <a:solidFill>
              <a:schemeClr val="tx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600" b="1" dirty="0"/>
              <a:t>The Basic Philosophy</a:t>
            </a:r>
          </a:p>
          <a:p>
            <a:pPr marL="0" indent="0" algn="ctr">
              <a:buNone/>
            </a:pPr>
            <a:r>
              <a:rPr lang="en-IN" sz="1600" dirty="0"/>
              <a:t>Keep SR selections and CR selections similar but orthogonal to each other.</a:t>
            </a:r>
          </a:p>
          <a:p>
            <a:endParaRPr lang="en-I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9456" y="1494196"/>
                <a:ext cx="2133601" cy="1037974"/>
              </a:xfrm>
              <a:prstGeom prst="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1600" b="1" dirty="0"/>
                  <a:t>Keep in Mind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1600" dirty="0"/>
                  <a:t>The final state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𝑏𝑗𝑒𝑡𝑠</m:t>
                      </m:r>
                    </m:oMath>
                  </m:oMathPara>
                </a14:m>
                <a:endParaRPr lang="en-IN" sz="1600" dirty="0"/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456" y="1494196"/>
                <a:ext cx="2133601" cy="1037974"/>
              </a:xfrm>
              <a:prstGeom prst="rect">
                <a:avLst/>
              </a:prstGeom>
              <a:blipFill>
                <a:blip r:embed="rId2"/>
                <a:stretch>
                  <a:fillRect t="-3488"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873B585-66C3-4359-7FD5-198E2ABCE54D}"/>
              </a:ext>
            </a:extLst>
          </p:cNvPr>
          <p:cNvSpPr txBox="1">
            <a:spLocks/>
          </p:cNvSpPr>
          <p:nvPr/>
        </p:nvSpPr>
        <p:spPr>
          <a:xfrm>
            <a:off x="3926598" y="3549387"/>
            <a:ext cx="3746136" cy="213870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b="1" dirty="0"/>
              <a:t>Orthogonality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dirty="0"/>
              <a:t>Allow no leptons in SR.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dirty="0"/>
              <a:t>Force one or two leptons in CR.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693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A2205B7-2FDE-6B34-7AA3-E8ADFE66A8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300589"/>
                  </p:ext>
                </p:extLst>
              </p:nvPr>
            </p:nvGraphicFramePr>
            <p:xfrm>
              <a:off x="1136261" y="1536267"/>
              <a:ext cx="8128000" cy="370306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Top </a:t>
                          </a:r>
                          <a14:m>
                            <m:oMath xmlns:m="http://schemas.openxmlformats.org/officeDocument/2006/math"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dirty="0"/>
                            <a:t>Control Region (single muon)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&gt;200 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𝐺𝑒𝑉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r>
                            <a:rPr lang="en-IN" dirty="0"/>
                            <a:t> and</a:t>
                          </a:r>
                          <a:r>
                            <a:rPr lang="en-IN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𝑅𝑒𝑐𝑜𝑖𝑙</m:t>
                              </m:r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&gt;200 </m:t>
                              </m:r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A2205B7-2FDE-6B34-7AA3-E8ADFE66A8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300589"/>
                  </p:ext>
                </p:extLst>
              </p:nvPr>
            </p:nvGraphicFramePr>
            <p:xfrm>
              <a:off x="1136261" y="1536267"/>
              <a:ext cx="8128000" cy="370306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8197" r="-300" b="-9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380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303226" r="-100300" b="-6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303226" r="-300" b="-6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509836" r="-100300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509836" r="-300" b="-4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609836" r="-1003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609836" r="-300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721667" r="-1003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721667" r="-30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921667" r="-1003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921667" r="-300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445D853-1CFD-B028-48B4-30E54DE136C6}"/>
              </a:ext>
            </a:extLst>
          </p:cNvPr>
          <p:cNvSpPr txBox="1"/>
          <p:nvPr/>
        </p:nvSpPr>
        <p:spPr>
          <a:xfrm>
            <a:off x="3170853" y="931670"/>
            <a:ext cx="4058816" cy="4967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latin typeface="Aptos SemiBold" panose="020F0502020204030204" pitchFamily="34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5266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14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A2205B7-2FDE-6B34-7AA3-E8ADFE66A8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6261" y="1536267"/>
              <a:ext cx="8128000" cy="370306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Top </a:t>
                          </a:r>
                          <a14:m>
                            <m:oMath xmlns:m="http://schemas.openxmlformats.org/officeDocument/2006/math"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dirty="0"/>
                            <a:t>Control Region (single muon)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&gt;200 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𝐺𝑒𝑉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r>
                            <a:rPr lang="en-IN" dirty="0"/>
                            <a:t> and</a:t>
                          </a:r>
                          <a:r>
                            <a:rPr lang="en-IN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𝑅𝑒𝑐𝑜𝑖𝑙</m:t>
                              </m:r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&gt;200 </m:t>
                              </m:r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A2205B7-2FDE-6B34-7AA3-E8ADFE66A8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6261" y="1536267"/>
              <a:ext cx="8128000" cy="370306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8197" r="-300" b="-9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380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303226" r="-100300" b="-6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303226" r="-300" b="-6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509836" r="-100300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509836" r="-300" b="-4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609836" r="-1003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609836" r="-300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721667" r="-1003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721667" r="-30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921667" r="-1003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921667" r="-300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445D853-1CFD-B028-48B4-30E54DE136C6}"/>
              </a:ext>
            </a:extLst>
          </p:cNvPr>
          <p:cNvSpPr txBox="1"/>
          <p:nvPr/>
        </p:nvSpPr>
        <p:spPr>
          <a:xfrm>
            <a:off x="3170853" y="931670"/>
            <a:ext cx="4058816" cy="4967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latin typeface="Aptos SemiBold" panose="020F0502020204030204" pitchFamily="34" charset="0"/>
              </a:rPr>
              <a:t>Resolved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5390D-FB56-D601-AFD1-59AB6F845E87}"/>
              </a:ext>
            </a:extLst>
          </p:cNvPr>
          <p:cNvSpPr txBox="1"/>
          <p:nvPr/>
        </p:nvSpPr>
        <p:spPr>
          <a:xfrm>
            <a:off x="9293285" y="1903445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61205-7234-2FD4-EDDF-888378B3E43E}"/>
              </a:ext>
            </a:extLst>
          </p:cNvPr>
          <p:cNvSpPr txBox="1"/>
          <p:nvPr/>
        </p:nvSpPr>
        <p:spPr>
          <a:xfrm>
            <a:off x="9293283" y="2307770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AF05E-E7F1-BD47-7DD1-11355EBC5E28}"/>
              </a:ext>
            </a:extLst>
          </p:cNvPr>
          <p:cNvSpPr txBox="1"/>
          <p:nvPr/>
        </p:nvSpPr>
        <p:spPr>
          <a:xfrm>
            <a:off x="9293282" y="3367671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6C537-233F-0BF1-AB3D-3C368358C88B}"/>
              </a:ext>
            </a:extLst>
          </p:cNvPr>
          <p:cNvSpPr txBox="1"/>
          <p:nvPr/>
        </p:nvSpPr>
        <p:spPr>
          <a:xfrm>
            <a:off x="9293282" y="3810649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97F7E-19E8-382D-9D76-FFB3BE7897A2}"/>
              </a:ext>
            </a:extLst>
          </p:cNvPr>
          <p:cNvSpPr txBox="1"/>
          <p:nvPr/>
        </p:nvSpPr>
        <p:spPr>
          <a:xfrm>
            <a:off x="9293282" y="4158568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13F21-02D7-2183-34A8-2556A63C132F}"/>
              </a:ext>
            </a:extLst>
          </p:cNvPr>
          <p:cNvSpPr txBox="1"/>
          <p:nvPr/>
        </p:nvSpPr>
        <p:spPr>
          <a:xfrm>
            <a:off x="9293282" y="4523987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7AADC-338D-492A-D363-853D8EA1A574}"/>
              </a:ext>
            </a:extLst>
          </p:cNvPr>
          <p:cNvSpPr txBox="1"/>
          <p:nvPr/>
        </p:nvSpPr>
        <p:spPr>
          <a:xfrm>
            <a:off x="9293282" y="2703092"/>
            <a:ext cx="1184996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00B050"/>
                </a:solidFill>
              </a:rPr>
              <a:t>Different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047C5-670D-AD86-AA2B-E19EECD90FE4}"/>
              </a:ext>
            </a:extLst>
          </p:cNvPr>
          <p:cNvSpPr txBox="1"/>
          <p:nvPr/>
        </p:nvSpPr>
        <p:spPr>
          <a:xfrm>
            <a:off x="9296384" y="3039757"/>
            <a:ext cx="1184996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00B050"/>
                </a:solidFill>
              </a:rPr>
              <a:t>Different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AAE33-B563-03D9-E62D-881B86D3A7FB}"/>
              </a:ext>
            </a:extLst>
          </p:cNvPr>
          <p:cNvSpPr txBox="1"/>
          <p:nvPr/>
        </p:nvSpPr>
        <p:spPr>
          <a:xfrm>
            <a:off x="9293282" y="4889406"/>
            <a:ext cx="1184996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00B050"/>
                </a:solidFill>
              </a:rPr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285125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8D13A-527B-70A3-15AF-50870396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6AA22-16C1-3899-160D-CC99B344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121C7-DA6B-2C22-EE0B-B19C5DF0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02C672-B783-B1EB-BC41-8C62B90D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MET and Recoil criteria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34F91-BE1E-CC58-EFC9-6A5B4DE37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4"/>
            <a:ext cx="4950582" cy="1024088"/>
          </a:xfrm>
        </p:spPr>
        <p:txBody>
          <a:bodyPr/>
          <a:lstStyle/>
          <a:p>
            <a:r>
              <a:rPr lang="en-IN" sz="3600" dirty="0"/>
              <a:t>MET cuts to avoid QCD</a:t>
            </a:r>
          </a:p>
          <a:p>
            <a:r>
              <a:rPr lang="en-IN" sz="1600" dirty="0"/>
              <a:t>Recoil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41C70F-1A50-DC88-C780-DB360E0A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1" y="885074"/>
            <a:ext cx="4332156" cy="356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A0C01-2404-F057-225E-240A0BABD44B}"/>
                  </a:ext>
                </a:extLst>
              </p:cNvPr>
              <p:cNvSpPr txBox="1"/>
              <p:nvPr/>
            </p:nvSpPr>
            <p:spPr>
              <a:xfrm>
                <a:off x="715192" y="3779746"/>
                <a:ext cx="4114800" cy="74022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800" dirty="0"/>
                  <a:t>MET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&gt;50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A0C01-2404-F057-225E-240A0BABD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92" y="3779746"/>
                <a:ext cx="4114800" cy="740229"/>
              </a:xfrm>
              <a:prstGeom prst="rect">
                <a:avLst/>
              </a:prstGeom>
              <a:blipFill>
                <a:blip r:embed="rId3"/>
                <a:stretch>
                  <a:fillRect b="-107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2BB086-1A5E-F762-022E-08046CEE3DB6}"/>
                  </a:ext>
                </a:extLst>
              </p:cNvPr>
              <p:cNvSpPr txBox="1"/>
              <p:nvPr/>
            </p:nvSpPr>
            <p:spPr>
              <a:xfrm>
                <a:off x="5638800" y="4982750"/>
                <a:ext cx="6096000" cy="7837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400" dirty="0"/>
                  <a:t>QCD </a:t>
                </a:r>
                <a:r>
                  <a:rPr lang="en-IN" sz="2400" dirty="0" err="1"/>
                  <a:t>Multijet</a:t>
                </a:r>
                <a:r>
                  <a:rPr lang="en-IN" sz="2400" dirty="0"/>
                  <a:t> events have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IN" sz="2400" dirty="0"/>
                  <a:t> vector sum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2BB086-1A5E-F762-022E-08046CEE3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82750"/>
                <a:ext cx="6096000" cy="783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118683-9F9C-1DDE-E2DA-952C2BE21C1F}"/>
              </a:ext>
            </a:extLst>
          </p:cNvPr>
          <p:cNvSpPr txBox="1"/>
          <p:nvPr/>
        </p:nvSpPr>
        <p:spPr>
          <a:xfrm>
            <a:off x="347131" y="5053639"/>
            <a:ext cx="5061857" cy="8708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/>
              <a:t>This cut ensures that we remove the majority of QCD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E9EEA-C74C-43C5-6427-E5A9F1B50A12}"/>
                  </a:ext>
                </a:extLst>
              </p:cNvPr>
              <p:cNvSpPr txBox="1"/>
              <p:nvPr/>
            </p:nvSpPr>
            <p:spPr>
              <a:xfrm>
                <a:off x="798647" y="2549042"/>
                <a:ext cx="3947889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ctr"/>
                <a:r>
                  <a:rPr lang="en-IN" sz="2800" b="0" dirty="0"/>
                  <a:t>M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𝐸𝑇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E9EEA-C74C-43C5-6427-E5A9F1B50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47" y="2549042"/>
                <a:ext cx="3947889" cy="914400"/>
              </a:xfrm>
              <a:prstGeom prst="rect">
                <a:avLst/>
              </a:prstGeom>
              <a:blipFill>
                <a:blip r:embed="rId5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2034BD8-0A5D-E391-140B-1AC995F7007D}"/>
              </a:ext>
            </a:extLst>
          </p:cNvPr>
          <p:cNvSpPr txBox="1"/>
          <p:nvPr/>
        </p:nvSpPr>
        <p:spPr>
          <a:xfrm>
            <a:off x="5799666" y="4439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https://cerncourier.com/a/a-watershed-the-emergence-of-qcd/</a:t>
            </a:r>
          </a:p>
        </p:txBody>
      </p:sp>
    </p:spTree>
    <p:extLst>
      <p:ext uri="{BB962C8B-B14F-4D97-AF65-F5344CB8AC3E}">
        <p14:creationId xmlns:p14="http://schemas.microsoft.com/office/powerpoint/2010/main" val="44866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8D13A-527B-70A3-15AF-50870396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16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6AA22-16C1-3899-160D-CC99B344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121C7-DA6B-2C22-EE0B-B19C5DF0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02C672-B783-B1EB-BC41-8C62B90D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MET and Recoil criteria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34F91-BE1E-CC58-EFC9-6A5B4DE37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4"/>
            <a:ext cx="4950582" cy="1024088"/>
          </a:xfrm>
        </p:spPr>
        <p:txBody>
          <a:bodyPr/>
          <a:lstStyle/>
          <a:p>
            <a:r>
              <a:rPr lang="en-IN" sz="1600" dirty="0"/>
              <a:t>MET cuts to avoid QCD</a:t>
            </a:r>
          </a:p>
          <a:p>
            <a:r>
              <a:rPr lang="en-IN" sz="3600" dirty="0"/>
              <a:t>Recoil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61933C-F65F-12FA-26EE-406BF4B7C6B8}"/>
                  </a:ext>
                </a:extLst>
              </p:cNvPr>
              <p:cNvSpPr txBox="1"/>
              <p:nvPr/>
            </p:nvSpPr>
            <p:spPr>
              <a:xfrm>
                <a:off x="0" y="2303982"/>
                <a:ext cx="3642538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𝑚𝑖𝑠𝑠</m:t>
                              </m:r>
                            </m:sup>
                          </m:sSubSup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61933C-F65F-12FA-26EE-406BF4B7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03982"/>
                <a:ext cx="3642538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345D0B-74F7-7182-88F9-9EFA2C14CFC4}"/>
              </a:ext>
            </a:extLst>
          </p:cNvPr>
          <p:cNvSpPr txBox="1"/>
          <p:nvPr/>
        </p:nvSpPr>
        <p:spPr>
          <a:xfrm>
            <a:off x="270932" y="3680202"/>
            <a:ext cx="6314925" cy="19703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To mimic the effect of MET in the signal region, we define recoil which is the 2D vector sum of MET and transverse momentum of the chosen muon.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3F9BAE-44A9-00BE-97D1-867CA88B87E7}"/>
              </a:ext>
            </a:extLst>
          </p:cNvPr>
          <p:cNvGrpSpPr/>
          <p:nvPr/>
        </p:nvGrpSpPr>
        <p:grpSpPr>
          <a:xfrm>
            <a:off x="6792688" y="123979"/>
            <a:ext cx="4315729" cy="4360005"/>
            <a:chOff x="6272440" y="139858"/>
            <a:chExt cx="4315729" cy="436000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2F4845-69CA-D8D0-6B77-A0392407D665}"/>
                </a:ext>
              </a:extLst>
            </p:cNvPr>
            <p:cNvCxnSpPr/>
            <p:nvPr/>
          </p:nvCxnSpPr>
          <p:spPr>
            <a:xfrm flipH="1" flipV="1">
              <a:off x="6995431" y="323352"/>
              <a:ext cx="1012372" cy="15240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6793597-2A70-2B40-833D-2C6DC7805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4272" y="139858"/>
              <a:ext cx="1270906" cy="1726047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1705D7-7762-DD1A-298F-44C548E303F6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H="1">
              <a:off x="7154636" y="2500017"/>
              <a:ext cx="733365" cy="11801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396DD7-9903-E2F3-3E2E-9EC1BD7CCF80}"/>
                </a:ext>
              </a:extLst>
            </p:cNvPr>
            <p:cNvCxnSpPr>
              <a:cxnSpLocks/>
            </p:cNvCxnSpPr>
            <p:nvPr/>
          </p:nvCxnSpPr>
          <p:spPr>
            <a:xfrm>
              <a:off x="8594272" y="2471679"/>
              <a:ext cx="517071" cy="5442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90189B-6E09-AF22-AA18-271D6AF56F8E}"/>
                </a:ext>
              </a:extLst>
            </p:cNvPr>
            <p:cNvSpPr/>
            <p:nvPr/>
          </p:nvSpPr>
          <p:spPr>
            <a:xfrm>
              <a:off x="7739743" y="1719528"/>
              <a:ext cx="1012372" cy="9144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55394-E1D6-7168-572D-B769F78D468F}"/>
                </a:ext>
              </a:extLst>
            </p:cNvPr>
            <p:cNvSpPr txBox="1"/>
            <p:nvPr/>
          </p:nvSpPr>
          <p:spPr>
            <a:xfrm>
              <a:off x="6272440" y="340340"/>
              <a:ext cx="722991" cy="55158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400" dirty="0" err="1"/>
                <a:t>bjet</a:t>
              </a:r>
              <a:endParaRPr lang="en-IN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D4F1E1-1375-F144-02DA-263E4E407864}"/>
                </a:ext>
              </a:extLst>
            </p:cNvPr>
            <p:cNvSpPr txBox="1"/>
            <p:nvPr/>
          </p:nvSpPr>
          <p:spPr>
            <a:xfrm>
              <a:off x="9865178" y="139858"/>
              <a:ext cx="722991" cy="55158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400" dirty="0" err="1"/>
                <a:t>bjet</a:t>
              </a:r>
              <a:endParaRPr lang="en-IN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94774E4-8B4E-D58C-10FA-DAE597F7594B}"/>
                    </a:ext>
                  </a:extLst>
                </p:cNvPr>
                <p:cNvSpPr txBox="1"/>
                <p:nvPr/>
              </p:nvSpPr>
              <p:spPr>
                <a:xfrm>
                  <a:off x="6524723" y="3615718"/>
                  <a:ext cx="941416" cy="55158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𝑚𝑖𝑠𝑠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94774E4-8B4E-D58C-10FA-DAE597F75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4723" y="3615718"/>
                  <a:ext cx="941416" cy="5515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130328E-4C19-EE33-4F4B-A054275D6128}"/>
                    </a:ext>
                  </a:extLst>
                </p:cNvPr>
                <p:cNvSpPr txBox="1"/>
                <p:nvPr/>
              </p:nvSpPr>
              <p:spPr>
                <a:xfrm>
                  <a:off x="8987615" y="2951559"/>
                  <a:ext cx="941416" cy="55158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130328E-4C19-EE33-4F4B-A054275D6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7615" y="2951559"/>
                  <a:ext cx="941416" cy="5515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B3B2F0-D0F2-3677-AA67-F1EBC1AA6BC4}"/>
                </a:ext>
              </a:extLst>
            </p:cNvPr>
            <p:cNvCxnSpPr>
              <a:stCxn id="19" idx="4"/>
            </p:cNvCxnSpPr>
            <p:nvPr/>
          </p:nvCxnSpPr>
          <p:spPr>
            <a:xfrm>
              <a:off x="8245929" y="2633928"/>
              <a:ext cx="0" cy="12575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2B46B2-E707-A5E1-C6D0-E68F672FFD91}"/>
                    </a:ext>
                  </a:extLst>
                </p:cNvPr>
                <p:cNvSpPr txBox="1"/>
                <p:nvPr/>
              </p:nvSpPr>
              <p:spPr>
                <a:xfrm>
                  <a:off x="7901765" y="3948282"/>
                  <a:ext cx="941416" cy="55158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2B46B2-E707-A5E1-C6D0-E68F672FFD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765" y="3948282"/>
                  <a:ext cx="941416" cy="5515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803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F6B3B-CF29-3C38-214F-BFE274DB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B4A5A-CEE6-84F7-0AC5-1AC9B015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07AB3-9B92-9767-6AC7-9602080A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16790AA-07B3-5921-B4FA-61B54B8E66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IN" dirty="0"/>
                  <a:t> criteria and mass criteria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16790AA-07B3-5921-B4FA-61B54B8E6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DB4545-76C9-07AA-A7D3-75F953E2282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8732" y="1207483"/>
                <a:ext cx="5984725" cy="1307117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Leading b-Tagged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&gt;50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IN" dirty="0"/>
              </a:p>
              <a:p>
                <a:r>
                  <a:rPr lang="en-IN" dirty="0" err="1"/>
                  <a:t>Subleading</a:t>
                </a:r>
                <a:r>
                  <a:rPr lang="en-IN" dirty="0"/>
                  <a:t> b-Tagged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&gt;30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DB4545-76C9-07AA-A7D3-75F953E22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8732" y="1207483"/>
                <a:ext cx="5984725" cy="1307117"/>
              </a:xfrm>
              <a:blipFill>
                <a:blip r:embed="rId3"/>
                <a:stretch>
                  <a:fillRect l="-1835" t="-74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908236E8-C6AA-BE94-3841-96B60005E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895" y="2872997"/>
                <a:ext cx="6288133" cy="13071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800" dirty="0"/>
                  <a:t>Dijet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&gt;100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IN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800" dirty="0"/>
                  <a:t>Dijet = Leading Jet + </a:t>
                </a:r>
                <a:r>
                  <a:rPr lang="en-IN" sz="2800" dirty="0" err="1"/>
                  <a:t>Subleading</a:t>
                </a:r>
                <a:r>
                  <a:rPr lang="en-IN" sz="2800" dirty="0"/>
                  <a:t> Jet</a:t>
                </a:r>
              </a:p>
            </p:txBody>
          </p:sp>
        </mc:Choice>
        <mc:Fallback xmlns="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908236E8-C6AA-BE94-3841-96B60005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5" y="2872997"/>
                <a:ext cx="6288133" cy="1307117"/>
              </a:xfrm>
              <a:prstGeom prst="rect">
                <a:avLst/>
              </a:prstGeom>
              <a:blipFill>
                <a:blip r:embed="rId4"/>
                <a:stretch>
                  <a:fillRect l="-1744" t="-74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3082CBA-AB2A-42D7-176B-BC64A418373D}"/>
              </a:ext>
            </a:extLst>
          </p:cNvPr>
          <p:cNvSpPr txBox="1">
            <a:spLocks/>
          </p:cNvSpPr>
          <p:nvPr/>
        </p:nvSpPr>
        <p:spPr>
          <a:xfrm>
            <a:off x="471895" y="4803074"/>
            <a:ext cx="6788876" cy="50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IN" dirty="0"/>
              <a:t>Dijet mass</a:t>
            </a:r>
            <a:r>
              <a:rPr lang="en-IN" baseline="0" dirty="0"/>
              <a:t> between 100 GeV to 150 GeV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40FC6A-07F1-8F85-50F1-F94F75C42066}"/>
              </a:ext>
            </a:extLst>
          </p:cNvPr>
          <p:cNvGrpSpPr/>
          <p:nvPr/>
        </p:nvGrpSpPr>
        <p:grpSpPr>
          <a:xfrm>
            <a:off x="6150428" y="1043658"/>
            <a:ext cx="6139542" cy="2671747"/>
            <a:chOff x="6150428" y="1043658"/>
            <a:chExt cx="6139542" cy="26717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8A8853-9020-3FE1-F4C0-D3E59A4AE9E5}"/>
                </a:ext>
              </a:extLst>
            </p:cNvPr>
            <p:cNvSpPr txBox="1"/>
            <p:nvPr/>
          </p:nvSpPr>
          <p:spPr>
            <a:xfrm>
              <a:off x="6847114" y="1606533"/>
              <a:ext cx="5442856" cy="192760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400" dirty="0">
                  <a:solidFill>
                    <a:srgbClr val="FF0000"/>
                  </a:solidFill>
                </a:rPr>
                <a:t>To ensure a balanced contribution from both the jets (greater angle between Higgs line of travel and b jets)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889AA090-1650-C724-5A7E-1D21B2C068E3}"/>
                </a:ext>
              </a:extLst>
            </p:cNvPr>
            <p:cNvSpPr/>
            <p:nvPr/>
          </p:nvSpPr>
          <p:spPr>
            <a:xfrm rot="10800000">
              <a:off x="6150428" y="1043658"/>
              <a:ext cx="783772" cy="2671747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10775E7-7CD0-80B8-4821-C3C4821C8D4A}"/>
              </a:ext>
            </a:extLst>
          </p:cNvPr>
          <p:cNvSpPr txBox="1"/>
          <p:nvPr/>
        </p:nvSpPr>
        <p:spPr>
          <a:xfrm>
            <a:off x="6749144" y="4097011"/>
            <a:ext cx="5442856" cy="192760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To get a better probability that the </a:t>
            </a:r>
            <a:r>
              <a:rPr lang="en-IN" sz="2400" dirty="0" err="1">
                <a:solidFill>
                  <a:srgbClr val="FF0000"/>
                </a:solidFill>
              </a:rPr>
              <a:t>dijet</a:t>
            </a:r>
            <a:r>
              <a:rPr lang="en-IN" sz="2400" dirty="0">
                <a:solidFill>
                  <a:srgbClr val="FF0000"/>
                </a:solidFill>
              </a:rPr>
              <a:t> originates from a Higgs candidate with mass ~ 125 GeV</a:t>
            </a:r>
          </a:p>
        </p:txBody>
      </p:sp>
    </p:spTree>
    <p:extLst>
      <p:ext uri="{BB962C8B-B14F-4D97-AF65-F5344CB8AC3E}">
        <p14:creationId xmlns:p14="http://schemas.microsoft.com/office/powerpoint/2010/main" val="16006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0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A92DA-0001-DC38-2E51-47166C96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18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01DE9-30C2-316B-79B8-11A1BC0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3C385-417B-4BA9-20FF-A3916434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BD740C-DA87-B193-16F1-1EB8214DF5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009" y="3609832"/>
            <a:ext cx="11579982" cy="2574956"/>
          </a:xfrm>
        </p:spPr>
        <p:txBody>
          <a:bodyPr>
            <a:normAutofit/>
          </a:bodyPr>
          <a:lstStyle/>
          <a:p>
            <a:r>
              <a:rPr lang="en-IN" dirty="0"/>
              <a:t>Extensively used the COFFEA (Columnar Object Framework For Effective Analysis) Framework along with various other </a:t>
            </a:r>
            <a:r>
              <a:rPr lang="en-US" dirty="0"/>
              <a:t>Python data analysis packages such as </a:t>
            </a:r>
            <a:r>
              <a:rPr lang="en-US" dirty="0" err="1"/>
              <a:t>Dask</a:t>
            </a:r>
            <a:r>
              <a:rPr lang="en-US" dirty="0"/>
              <a:t>, NumPy, SciPy,</a:t>
            </a:r>
            <a:r>
              <a:rPr lang="en-IN" dirty="0"/>
              <a:t> etc.</a:t>
            </a:r>
          </a:p>
          <a:p>
            <a:r>
              <a:rPr lang="en-IN" dirty="0"/>
              <a:t>Preliminary development done locally in a server in lab, after which scaled to high throughput compute farms in University of Wisconsin, Madison, USA.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74EA59-9CC7-A391-C4B9-8837AF456E8A}"/>
              </a:ext>
            </a:extLst>
          </p:cNvPr>
          <p:cNvGrpSpPr/>
          <p:nvPr/>
        </p:nvGrpSpPr>
        <p:grpSpPr>
          <a:xfrm>
            <a:off x="5071215" y="1376180"/>
            <a:ext cx="6043925" cy="2061333"/>
            <a:chOff x="396008" y="1013903"/>
            <a:chExt cx="10690036" cy="3831499"/>
          </a:xfrm>
        </p:grpSpPr>
        <p:pic>
          <p:nvPicPr>
            <p:cNvPr id="15" name="Picture 6" descr="NumPy logo refresh · Issue #37 · numpy/numpy.org · GitHub">
              <a:extLst>
                <a:ext uri="{FF2B5EF4-FFF2-40B4-BE49-F238E27FC236}">
                  <a16:creationId xmlns:a16="http://schemas.microsoft.com/office/drawing/2014/main" id="{FD1F081C-73F3-46D4-2470-2EF1D887F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76" y="1013903"/>
              <a:ext cx="1647194" cy="164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reating Line Plots and Pie Charts with Python's Matplotlib Library ...">
              <a:extLst>
                <a:ext uri="{FF2B5EF4-FFF2-40B4-BE49-F238E27FC236}">
                  <a16:creationId xmlns:a16="http://schemas.microsoft.com/office/drawing/2014/main" id="{D044A7E8-CEF8-B0BB-50F3-ECA99ECD2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50" y="1485032"/>
              <a:ext cx="2856261" cy="68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SciPy and NumPy - Full Stack Python">
              <a:extLst>
                <a:ext uri="{FF2B5EF4-FFF2-40B4-BE49-F238E27FC236}">
                  <a16:creationId xmlns:a16="http://schemas.microsoft.com/office/drawing/2014/main" id="{EE9E7302-FE91-1985-DA2F-AA23A5B8D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932" y="1401568"/>
              <a:ext cx="2145263" cy="85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Python Pandas Pro – Session Three – Setting and Operations | Python ...">
              <a:extLst>
                <a:ext uri="{FF2B5EF4-FFF2-40B4-BE49-F238E27FC236}">
                  <a16:creationId xmlns:a16="http://schemas.microsoft.com/office/drawing/2014/main" id="{F11134C5-7556-1EB8-7822-589AB984A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475" y="1320285"/>
              <a:ext cx="2332569" cy="943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324A00-F9A5-A450-FB22-0B292091865D}"/>
                </a:ext>
              </a:extLst>
            </p:cNvPr>
            <p:cNvGrpSpPr/>
            <p:nvPr/>
          </p:nvGrpSpPr>
          <p:grpSpPr>
            <a:xfrm>
              <a:off x="396008" y="3135113"/>
              <a:ext cx="8062730" cy="1505998"/>
              <a:chOff x="396008" y="3135113"/>
              <a:chExt cx="8062730" cy="1505998"/>
            </a:xfrm>
          </p:grpSpPr>
          <p:pic>
            <p:nvPicPr>
              <p:cNvPr id="21" name="Picture 6" descr="Scikit Learn – Thomas J. Ackermann">
                <a:extLst>
                  <a:ext uri="{FF2B5EF4-FFF2-40B4-BE49-F238E27FC236}">
                    <a16:creationId xmlns:a16="http://schemas.microsoft.com/office/drawing/2014/main" id="{5E202E92-392E-C058-F7B8-45DA9F8F95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008" y="3192027"/>
                <a:ext cx="2145925" cy="1154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 descr="Pytorch 1 6 Released Microsoft To Take Care Of The Windows Version Of ...">
                <a:extLst>
                  <a:ext uri="{FF2B5EF4-FFF2-40B4-BE49-F238E27FC236}">
                    <a16:creationId xmlns:a16="http://schemas.microsoft.com/office/drawing/2014/main" id="{286BFD54-64D4-F01F-3FE5-B7113E0B10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50" y="3664303"/>
                <a:ext cx="2758685" cy="551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0" descr="Oursky - Build Great Software Products">
                <a:extLst>
                  <a:ext uri="{FF2B5EF4-FFF2-40B4-BE49-F238E27FC236}">
                    <a16:creationId xmlns:a16="http://schemas.microsoft.com/office/drawing/2014/main" id="{770D9B56-57AC-2E15-890A-73E61C98D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1408" y="3135113"/>
                <a:ext cx="2677330" cy="1505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6" descr="Jupyter – Logos Download">
              <a:extLst>
                <a:ext uri="{FF2B5EF4-FFF2-40B4-BE49-F238E27FC236}">
                  <a16:creationId xmlns:a16="http://schemas.microsoft.com/office/drawing/2014/main" id="{32CA0D0F-2B0E-F2E3-6ED3-F5DB58BB7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849" y="3009238"/>
              <a:ext cx="1567115" cy="1836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235F8C-8BA3-0FD2-87E8-7EEFE18D9E7C}"/>
              </a:ext>
            </a:extLst>
          </p:cNvPr>
          <p:cNvGrpSpPr/>
          <p:nvPr/>
        </p:nvGrpSpPr>
        <p:grpSpPr>
          <a:xfrm>
            <a:off x="5191052" y="457767"/>
            <a:ext cx="5532089" cy="572332"/>
            <a:chOff x="252228" y="4810744"/>
            <a:chExt cx="10426905" cy="1142254"/>
          </a:xfrm>
        </p:grpSpPr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D9A0F839-C966-91AD-5F5B-DD23CCAE3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591" y="5186765"/>
              <a:ext cx="2252812" cy="39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>
              <a:extLst>
                <a:ext uri="{FF2B5EF4-FFF2-40B4-BE49-F238E27FC236}">
                  <a16:creationId xmlns:a16="http://schemas.microsoft.com/office/drawing/2014/main" id="{48D4F59E-15BE-A5F1-6D2A-F60C5CCFD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0233" y="4940949"/>
              <a:ext cx="1768900" cy="88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A black and white logo&#10;&#10;Description automatically generated">
              <a:extLst>
                <a:ext uri="{FF2B5EF4-FFF2-40B4-BE49-F238E27FC236}">
                  <a16:creationId xmlns:a16="http://schemas.microsoft.com/office/drawing/2014/main" id="{358E4C0F-7F86-F420-FB86-AE0FA6A68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121" y="4810744"/>
              <a:ext cx="2141694" cy="1142254"/>
            </a:xfrm>
            <a:prstGeom prst="rect">
              <a:avLst/>
            </a:prstGeom>
          </p:spPr>
        </p:pic>
        <p:pic>
          <p:nvPicPr>
            <p:cNvPr id="28" name="Picture 27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D8ADC9D5-64B7-7E1E-7B22-FD545ABC7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28" y="4946893"/>
              <a:ext cx="2416542" cy="869955"/>
            </a:xfrm>
            <a:prstGeom prst="rect">
              <a:avLst/>
            </a:prstGeom>
          </p:spPr>
        </p:pic>
      </p:grpSp>
      <p:pic>
        <p:nvPicPr>
          <p:cNvPr id="29" name="Picture 2" descr="Coffea - Column Object Framework for Effective Analysis (/ˈkɔ.fi/)">
            <a:extLst>
              <a:ext uri="{FF2B5EF4-FFF2-40B4-BE49-F238E27FC236}">
                <a16:creationId xmlns:a16="http://schemas.microsoft.com/office/drawing/2014/main" id="{FE1A74E6-86B1-0615-75BD-31884E40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57" y="1011596"/>
            <a:ext cx="3357983" cy="234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32B5905A-35E4-11DD-CB77-B312CD69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My Efforts</a:t>
            </a:r>
          </a:p>
        </p:txBody>
      </p:sp>
    </p:spTree>
    <p:extLst>
      <p:ext uri="{BB962C8B-B14F-4D97-AF65-F5344CB8AC3E}">
        <p14:creationId xmlns:p14="http://schemas.microsoft.com/office/powerpoint/2010/main" val="105857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651E79-D6AC-0CA5-4FBC-2091ADF8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24" y="139890"/>
            <a:ext cx="7764476" cy="3366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D2E12-0BF1-1E29-11D6-E209D7C9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932"/>
            <a:ext cx="5769967" cy="3350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A92DA-0001-DC38-2E51-47166C96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19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01DE9-30C2-316B-79B8-11A1BC0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3C385-417B-4BA9-20FF-A3916434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DAA5EC-E193-40EB-1DB9-B91A1235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481" y="528889"/>
            <a:ext cx="3480408" cy="685429"/>
          </a:xfrm>
        </p:spPr>
        <p:txBody>
          <a:bodyPr>
            <a:no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My Efforts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BD740C-DA87-B193-16F1-1EB8214DF5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009" y="3609832"/>
            <a:ext cx="11579982" cy="2574956"/>
          </a:xfrm>
        </p:spPr>
        <p:txBody>
          <a:bodyPr>
            <a:normAutofit/>
          </a:bodyPr>
          <a:lstStyle/>
          <a:p>
            <a:r>
              <a:rPr lang="en-IN" dirty="0"/>
              <a:t>I have performed the </a:t>
            </a:r>
            <a:r>
              <a:rPr lang="en-IN" b="1" dirty="0"/>
              <a:t>Resolved Top Muon CR estimation for 2018.</a:t>
            </a:r>
          </a:p>
          <a:p>
            <a:r>
              <a:rPr lang="en-IN" dirty="0"/>
              <a:t>More than </a:t>
            </a:r>
            <a:r>
              <a:rPr lang="en-IN" b="1" dirty="0"/>
              <a:t>30,200 lines of code </a:t>
            </a:r>
            <a:r>
              <a:rPr lang="en-IN" dirty="0"/>
              <a:t>excluding blank lines written to get to the final optimized size of less than 3000 lines.</a:t>
            </a:r>
          </a:p>
          <a:p>
            <a:r>
              <a:rPr lang="en-IN" dirty="0"/>
              <a:t>Almost </a:t>
            </a:r>
            <a:r>
              <a:rPr lang="en-IN" b="1" dirty="0"/>
              <a:t>22 Terabytes </a:t>
            </a:r>
            <a:r>
              <a:rPr lang="en-IN" dirty="0"/>
              <a:t>of samples were processed multiple times.</a:t>
            </a:r>
          </a:p>
          <a:p>
            <a:r>
              <a:rPr lang="en-IN" dirty="0"/>
              <a:t>Hours of development and processing in compute farms.</a:t>
            </a:r>
          </a:p>
        </p:txBody>
      </p:sp>
    </p:spTree>
    <p:extLst>
      <p:ext uri="{BB962C8B-B14F-4D97-AF65-F5344CB8AC3E}">
        <p14:creationId xmlns:p14="http://schemas.microsoft.com/office/powerpoint/2010/main" val="85875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A6857-40E2-ADC0-A8EA-A451C7CF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51048-22B5-B03F-F49A-5F41EB33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5D112-69AD-40A3-AAB1-506A1767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28AE5E-C54A-0BB5-15F0-4F040C43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9851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ED6A-6858-41F8-A479-FEB5F77E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427D79-7621-67B2-68EC-C98BEF47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E979C-EA9B-9CE8-FBFD-93451190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88ABAB7-5FC1-6CCB-CECC-1F111231D1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67266" y="2649894"/>
                <a:ext cx="11057468" cy="155821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IN" sz="4400" b="1" dirty="0"/>
                  <a:t>Top </a:t>
                </a:r>
                <a14:m>
                  <m:oMath xmlns:m="http://schemas.openxmlformats.org/officeDocument/2006/math">
                    <m:r>
                      <a:rPr lang="en-IN" sz="44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sz="4400" b="1" dirty="0"/>
                  <a:t> Resolved jets </a:t>
                </a:r>
                <a:br>
                  <a:rPr lang="en-IN" sz="4400" b="1" dirty="0"/>
                </a:br>
                <a:r>
                  <a:rPr lang="en-IN" sz="3600" b="1" dirty="0"/>
                  <a:t>Top single muon </a:t>
                </a:r>
                <a:br>
                  <a:rPr lang="en-IN" sz="3600" b="1" dirty="0"/>
                </a:br>
                <a:endParaRPr lang="en-IN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88ABAB7-5FC1-6CCB-CECC-1F111231D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7266" y="2649894"/>
                <a:ext cx="11057468" cy="1558212"/>
              </a:xfrm>
              <a:blipFill>
                <a:blip r:embed="rId2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4">
            <a:extLst>
              <a:ext uri="{FF2B5EF4-FFF2-40B4-BE49-F238E27FC236}">
                <a16:creationId xmlns:a16="http://schemas.microsoft.com/office/drawing/2014/main" id="{6CC0A356-7CFB-7DB0-2453-71043DD7D211}"/>
              </a:ext>
            </a:extLst>
          </p:cNvPr>
          <p:cNvSpPr txBox="1">
            <a:spLocks/>
          </p:cNvSpPr>
          <p:nvPr/>
        </p:nvSpPr>
        <p:spPr>
          <a:xfrm>
            <a:off x="5296202" y="2390191"/>
            <a:ext cx="1599595" cy="519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00B050"/>
                </a:solidFill>
              </a:rPr>
              <a:t>Plots</a:t>
            </a:r>
            <a:br>
              <a:rPr lang="en-IN" sz="4800" dirty="0">
                <a:solidFill>
                  <a:srgbClr val="00B050"/>
                </a:solidFill>
              </a:rPr>
            </a:br>
            <a:endParaRPr lang="en-IN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86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21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081485-96F3-B8CA-814E-25533650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alibri Light"/>
              </a:rPr>
              <a:t>Dijet Mass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ACC5F-7685-A598-B88F-C25092AF9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0" t="-297" r="8990" b="593"/>
          <a:stretch/>
        </p:blipFill>
        <p:spPr>
          <a:xfrm>
            <a:off x="0" y="1983900"/>
            <a:ext cx="12169025" cy="37404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36B232D-60A6-AAB6-8246-7EA2615796A6}"/>
              </a:ext>
            </a:extLst>
          </p:cNvPr>
          <p:cNvGrpSpPr/>
          <p:nvPr/>
        </p:nvGrpSpPr>
        <p:grpSpPr>
          <a:xfrm>
            <a:off x="7715250" y="1945800"/>
            <a:ext cx="1689748" cy="461665"/>
            <a:chOff x="7772400" y="1441297"/>
            <a:chExt cx="168974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2F90AC-A564-B055-4811-0A54B5814584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A17F53-1A66-A33A-24F0-38A1C47E256B}"/>
                </a:ext>
              </a:extLst>
            </p:cNvPr>
            <p:cNvSpPr txBox="1"/>
            <p:nvPr/>
          </p:nvSpPr>
          <p:spPr>
            <a:xfrm>
              <a:off x="7772400" y="1441297"/>
              <a:ext cx="1487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tx2">
                      <a:lumMod val="75000"/>
                    </a:schemeClr>
                  </a:solidFill>
                </a:rPr>
                <a:t>Dijet Mass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25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89BEFFB2-C52D-D84C-CA5D-DBAB184DAF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Dijet </a:t>
                </a:r>
                <a14:m>
                  <m:oMath xmlns:m="http://schemas.openxmlformats.org/officeDocument/2006/math">
                    <m:r>
                      <a:rPr lang="en-IN" sz="4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 Light"/>
                      </a:rPr>
                      <m:t>𝜼</m:t>
                    </m:r>
                  </m:oMath>
                </a14:m>
                <a:endParaRPr lang="en-US" sz="4000" b="1" dirty="0">
                  <a:solidFill>
                    <a:schemeClr val="accent1">
                      <a:lumMod val="75000"/>
                    </a:schemeClr>
                  </a:solidFill>
                  <a:cs typeface="Calibri Ligh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89BEFFB2-C52D-D84C-CA5D-DBAB184DA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  <a:blipFill>
                <a:blip r:embed="rId3"/>
                <a:stretch>
                  <a:fillRect l="-2087" t="-16667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C9B2549-18B0-44DF-7341-5E617AF2A4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61" t="321" r="9677" b="-322"/>
          <a:stretch/>
        </p:blipFill>
        <p:spPr>
          <a:xfrm>
            <a:off x="0" y="2087880"/>
            <a:ext cx="12190045" cy="380997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32C482-D8CB-64D8-B70B-DB47F50EFC70}"/>
              </a:ext>
            </a:extLst>
          </p:cNvPr>
          <p:cNvGrpSpPr/>
          <p:nvPr/>
        </p:nvGrpSpPr>
        <p:grpSpPr>
          <a:xfrm>
            <a:off x="7968343" y="2031894"/>
            <a:ext cx="1689748" cy="461665"/>
            <a:chOff x="7772400" y="1441297"/>
            <a:chExt cx="1689748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BBC61C-6F48-7DD1-9DBA-A09DD952969A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B4BAC1-A06E-F3FA-6869-78FBF46A5A33}"/>
                    </a:ext>
                  </a:extLst>
                </p:cNvPr>
                <p:cNvSpPr txBox="1"/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75000"/>
                        </a:schemeClr>
                      </a:solidFill>
                    </a:rPr>
                    <a:t>Dijet </a:t>
                  </a:r>
                  <a14:m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a14:m>
                  <a:endParaRPr lang="en-IN" sz="24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B4BAC1-A06E-F3FA-6869-78FBF46A5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148" t="-10526" b="-28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373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63F3C23-197C-6327-76F6-B8A09033C6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Dijet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</m:ctrlPr>
                      </m:sSubPr>
                      <m:e>
                        <m:r>
                          <a:rPr lang="en-IN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𝒑</m:t>
                        </m:r>
                      </m:e>
                      <m:sub>
                        <m:r>
                          <a:rPr lang="en-IN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𝑻</m:t>
                        </m:r>
                      </m:sub>
                    </m:sSub>
                  </m:oMath>
                </a14:m>
                <a:endParaRPr lang="en-US" sz="4000" b="1" dirty="0">
                  <a:solidFill>
                    <a:schemeClr val="accent1">
                      <a:lumMod val="75000"/>
                    </a:schemeClr>
                  </a:solidFill>
                  <a:cs typeface="Calibri Light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63F3C23-197C-6327-76F6-B8A09033C6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  <a:blipFill>
                <a:blip r:embed="rId3"/>
                <a:stretch>
                  <a:fillRect l="-2087" t="-16667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9E9AE03-0C59-DE22-955F-971E5B0F8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91" r="9733"/>
          <a:stretch/>
        </p:blipFill>
        <p:spPr>
          <a:xfrm>
            <a:off x="0" y="1752600"/>
            <a:ext cx="12192022" cy="37998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88CD73-30E8-ADFB-D99E-8DD17FAF56B6}"/>
              </a:ext>
            </a:extLst>
          </p:cNvPr>
          <p:cNvGrpSpPr/>
          <p:nvPr/>
        </p:nvGrpSpPr>
        <p:grpSpPr>
          <a:xfrm>
            <a:off x="7996333" y="1714551"/>
            <a:ext cx="1689748" cy="461665"/>
            <a:chOff x="7772400" y="1441297"/>
            <a:chExt cx="168974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C98B40-2956-E6B5-ACCC-63A726753293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9EC86DE-DCCE-D96C-B169-B2CC686C6EBF}"/>
                    </a:ext>
                  </a:extLst>
                </p:cNvPr>
                <p:cNvSpPr txBox="1"/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75000"/>
                        </a:schemeClr>
                      </a:solidFill>
                    </a:rPr>
                    <a:t>Dijet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endParaRPr lang="en-IN" sz="24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9EC86DE-DCCE-D96C-B169-B2CC686C6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557" t="-10526" b="-28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9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24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C3DB479-C305-F135-FCA9-20D73D3F9D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Dijet </a:t>
                </a:r>
                <a14:m>
                  <m:oMath xmlns:m="http://schemas.openxmlformats.org/officeDocument/2006/math">
                    <m:r>
                      <a:rPr lang="en-IN" sz="4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 Light"/>
                      </a:rPr>
                      <m:t>𝝓</m:t>
                    </m:r>
                  </m:oMath>
                </a14:m>
                <a:endParaRPr lang="en-US" sz="4000" b="1" dirty="0">
                  <a:solidFill>
                    <a:schemeClr val="accent1">
                      <a:lumMod val="75000"/>
                    </a:schemeClr>
                  </a:solidFill>
                  <a:cs typeface="Calibri Ligh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C3DB479-C305-F135-FCA9-20D73D3F9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  <a:blipFill>
                <a:blip r:embed="rId3"/>
                <a:stretch>
                  <a:fillRect l="-2087" t="-16667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D82A2A9-3C75-4ED3-C230-A462B017D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68" r="9727"/>
          <a:stretch/>
        </p:blipFill>
        <p:spPr>
          <a:xfrm>
            <a:off x="40640" y="2209800"/>
            <a:ext cx="12151378" cy="37795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F38166-0F9C-1052-5CFB-69CBA5607A8D}"/>
              </a:ext>
            </a:extLst>
          </p:cNvPr>
          <p:cNvGrpSpPr/>
          <p:nvPr/>
        </p:nvGrpSpPr>
        <p:grpSpPr>
          <a:xfrm>
            <a:off x="7931018" y="2172476"/>
            <a:ext cx="1689748" cy="461665"/>
            <a:chOff x="7772400" y="1441297"/>
            <a:chExt cx="1689748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100C7C-28EC-8421-E20D-02B12187EDFA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273C0B-C789-E234-F26A-B7CA025C22C4}"/>
                    </a:ext>
                  </a:extLst>
                </p:cNvPr>
                <p:cNvSpPr txBox="1"/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75000"/>
                        </a:schemeClr>
                      </a:solidFill>
                    </a:rPr>
                    <a:t>Dijet </a:t>
                  </a:r>
                  <a14:m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en-IN" sz="24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273C0B-C789-E234-F26A-B7CA025C2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148" t="-10526" b="-28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2819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09E95AA-A592-AF67-1C9A-035631C5C2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10823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Missing transverse momentum </a:t>
                </a:r>
                <a14:m>
                  <m:oMath xmlns:m="http://schemas.openxmlformats.org/officeDocument/2006/math">
                    <m:r>
                      <a:rPr lang="en-IN" sz="4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 Light"/>
                      </a:rPr>
                      <m:t>𝝓</m:t>
                    </m:r>
                  </m:oMath>
                </a14:m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 (MET-</a:t>
                </a:r>
                <a14:m>
                  <m:oMath xmlns:m="http://schemas.openxmlformats.org/officeDocument/2006/math">
                    <m:r>
                      <a:rPr lang="en-IN" sz="4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 Light"/>
                      </a:rPr>
                      <m:t>𝝓</m:t>
                    </m:r>
                  </m:oMath>
                </a14:m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)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09E95AA-A592-AF67-1C9A-035631C5C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10823"/>
                <a:ext cx="10515600" cy="730577"/>
              </a:xfrm>
              <a:blipFill>
                <a:blip r:embed="rId3"/>
                <a:stretch>
                  <a:fillRect l="-2029" t="-17500" b="-29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F67203-96B3-F139-56AC-694B6FA95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1" r="9091"/>
          <a:stretch/>
        </p:blipFill>
        <p:spPr>
          <a:xfrm>
            <a:off x="0" y="2067560"/>
            <a:ext cx="12192006" cy="37490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19D54D2-BB52-6983-7A6C-99E22A2ABFA3}"/>
              </a:ext>
            </a:extLst>
          </p:cNvPr>
          <p:cNvGrpSpPr/>
          <p:nvPr/>
        </p:nvGrpSpPr>
        <p:grpSpPr>
          <a:xfrm>
            <a:off x="7772400" y="2011574"/>
            <a:ext cx="1689748" cy="461665"/>
            <a:chOff x="7772400" y="1441297"/>
            <a:chExt cx="168974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C2E424-729E-1A97-5508-174F1BE68E86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1DF7034-2729-1E93-EBDE-B853E42A0FD3}"/>
                    </a:ext>
                  </a:extLst>
                </p:cNvPr>
                <p:cNvSpPr txBox="1"/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75000"/>
                        </a:schemeClr>
                      </a:solidFill>
                    </a:rPr>
                    <a:t>MET </a:t>
                  </a:r>
                  <a14:m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en-IN" sz="24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1DF7034-2729-1E93-EBDE-B853E42A0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148" t="-10526" b="-28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843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869C2-0DDC-ED73-3638-B9B700BE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26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EC723-8379-1300-68C4-2A3C0945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CAF1-EAE5-AF59-37C7-253476E9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 dirty="0"/>
              <a:t>Prayag Yadav | School of Physics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1B4609-708C-B653-7900-151B3C33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Future Aspects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9223B3-6465-0115-568D-C69E6A228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Next: do single electron CR estimation so that I can estimate top background in SR using both muon and electron CR.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233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2F4FF-3EF1-119E-A8D4-7F36A055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22684-553B-157E-40C0-6D73773B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720EF-599B-AC97-3E6F-590CA24B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859FA3-BED9-089B-AA4C-1BAA1FC9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45114"/>
            <a:ext cx="4397829" cy="685429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References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C3503-5859-5A83-CB81-7C28050FA150}"/>
                  </a:ext>
                </a:extLst>
              </p:cNvPr>
              <p:cNvSpPr txBox="1"/>
              <p:nvPr/>
            </p:nvSpPr>
            <p:spPr>
              <a:xfrm>
                <a:off x="270932" y="1012372"/>
                <a:ext cx="11812211" cy="508362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Search for dark matter produced in association with a Higgs boson decaying to a pair of bottom quarks- Askew et. al.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dirty="0" err="1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Sirunyan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A.M., </a:t>
                </a:r>
                <a:r>
                  <a:rPr lang="en-US" sz="1600" b="0" i="0" dirty="0" err="1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Tumasyan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A., Adam, W. </a:t>
                </a:r>
                <a:r>
                  <a:rPr lang="en-US" sz="1600" b="0" i="1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et al.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 Search for dark matter produced in association with a Higgs boson decaying to a pair of bottom quarks in proton–proton collisions at √s=13TeV. </a:t>
                </a:r>
                <a:r>
                  <a:rPr lang="en-US" sz="1600" b="0" i="1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Eur. Phys. J. C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 </a:t>
                </a:r>
                <a:r>
                  <a:rPr lang="en-US" sz="1600" b="1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79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280 (2019). 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  <a:hlinkClick r:id="rId2"/>
                  </a:rPr>
                  <a:t>https://doi.org/10.1140/epjc/s10052-019-6730-7</a:t>
                </a:r>
                <a:endParaRPr lang="en-IN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  <a:hlinkClick r:id="rId3"/>
                  </a:rPr>
                  <a:t>Indirect detection of Dark Matter candidates in gamma-rays by </a:t>
                </a:r>
                <a:r>
                  <a:rPr lang="en-IN" sz="1600" dirty="0">
                    <a:latin typeface="Aptos Serif" panose="02020604070405020304" pitchFamily="18" charset="0"/>
                    <a:cs typeface="Aptos Serif" panose="02020604070405020304" pitchFamily="18" charset="0"/>
                    <a:hlinkClick r:id="rId3"/>
                  </a:rPr>
                  <a:t>Lars </a:t>
                </a:r>
                <a:r>
                  <a:rPr lang="en-IN" sz="1600" dirty="0" err="1">
                    <a:latin typeface="Aptos Serif" panose="02020604070405020304" pitchFamily="18" charset="0"/>
                    <a:cs typeface="Aptos Serif" panose="02020604070405020304" pitchFamily="18" charset="0"/>
                    <a:hlinkClick r:id="rId3"/>
                  </a:rPr>
                  <a:t>Bergström</a:t>
                </a:r>
                <a:r>
                  <a:rPr lang="en-IN" sz="1600" dirty="0">
                    <a:latin typeface="Aptos Serif" panose="02020604070405020304" pitchFamily="18" charset="0"/>
                    <a:cs typeface="Aptos Serif" panose="02020604070405020304" pitchFamily="18" charset="0"/>
                    <a:hlinkClick r:id="rId3"/>
                  </a:rPr>
                  <a:t> in 2007</a:t>
                </a:r>
                <a:endParaRPr lang="en-IN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Aptos Serif" panose="02020604070405020304" pitchFamily="18" charset="0"/>
                    <a:cs typeface="Aptos Serif" panose="02020604070405020304" pitchFamily="18" charset="0"/>
                    <a:hlinkClick r:id="rId4"/>
                  </a:rPr>
                  <a:t>Teresa </a:t>
                </a:r>
                <a:r>
                  <a:rPr lang="en-IN" sz="1600" dirty="0" err="1">
                    <a:latin typeface="Aptos Serif" panose="02020604070405020304" pitchFamily="18" charset="0"/>
                    <a:cs typeface="Aptos Serif" panose="02020604070405020304" pitchFamily="18" charset="0"/>
                    <a:hlinkClick r:id="rId4"/>
                  </a:rPr>
                  <a:t>Marrodán</a:t>
                </a:r>
                <a:r>
                  <a:rPr lang="en-IN" sz="1600" dirty="0">
                    <a:latin typeface="Aptos Serif" panose="02020604070405020304" pitchFamily="18" charset="0"/>
                    <a:cs typeface="Aptos Serif" panose="02020604070405020304" pitchFamily="18" charset="0"/>
                    <a:hlinkClick r:id="rId4"/>
                  </a:rPr>
                  <a:t> </a:t>
                </a:r>
                <a:r>
                  <a:rPr lang="en-IN" sz="1600" dirty="0" err="1">
                    <a:latin typeface="Aptos Serif" panose="02020604070405020304" pitchFamily="18" charset="0"/>
                    <a:cs typeface="Aptos Serif" panose="02020604070405020304" pitchFamily="18" charset="0"/>
                    <a:hlinkClick r:id="rId4"/>
                  </a:rPr>
                  <a:t>Undagoitia</a:t>
                </a:r>
                <a:r>
                  <a:rPr lang="en-IN" sz="1600" dirty="0">
                    <a:latin typeface="Aptos Serif" panose="02020604070405020304" pitchFamily="18" charset="0"/>
                    <a:cs typeface="Aptos Serif" panose="02020604070405020304" pitchFamily="18" charset="0"/>
                    <a:hlinkClick r:id="rId4"/>
                  </a:rPr>
                  <a:t>, &amp; Ludwig Rauch (2015). Dark matter direct-detection experiments. Journal of Physics G: Nuclear and Particle Physics, 43(1), 013001. </a:t>
                </a:r>
                <a:endParaRPr lang="en-IN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LHC Higgs Cross Section Working Group., </a:t>
                </a:r>
                <a:r>
                  <a:rPr lang="en-IN" sz="1600" b="0" dirty="0" err="1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Denner</a:t>
                </a: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A., </a:t>
                </a:r>
                <a:r>
                  <a:rPr lang="en-IN" sz="1600" b="0" dirty="0" err="1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Heinemeyer</a:t>
                </a: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S. et al. Standard model Higgs-boson branching ratios with uncertainties. Eur. Phys. J. C </a:t>
                </a:r>
                <a:r>
                  <a:rPr lang="en-IN" sz="1600" b="1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71</a:t>
                </a: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1753 (2011). </a:t>
                </a: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  <a:hlinkClick r:id="rId5"/>
                  </a:rPr>
                  <a:t>https://doi.org/10.1140/epjc/s10052-011-1753-8</a:t>
                </a:r>
                <a:endParaRPr lang="en-IN" sz="1600" b="0" dirty="0">
                  <a:solidFill>
                    <a:srgbClr val="333333"/>
                  </a:solidFill>
                  <a:effectLst/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The CMS collaboration.,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Sirunyan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, A.M.,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Tumasyan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, A. et al. Search for associated production of dark matter with a Higgs boson decaying to 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sz="160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IN" sz="160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 or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γγ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 at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IN" sz="160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rad>
                  </m:oMath>
                </a14:m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 = 13 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TeV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. J. High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Energ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. Phys. 2017, 180 (2017). 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  <a:hlinkClick r:id="rId6"/>
                  </a:rPr>
                  <a:t>https://doi.org/10.1007/JHEP10(2017)180</a:t>
                </a:r>
                <a:endParaRPr lang="en-IN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IN" sz="1200" i="1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C3503-5859-5A83-CB81-7C28050F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2" y="1012372"/>
                <a:ext cx="11812211" cy="5083628"/>
              </a:xfrm>
              <a:prstGeom prst="rect">
                <a:avLst/>
              </a:prstGeom>
              <a:blipFill>
                <a:blip r:embed="rId7"/>
                <a:stretch>
                  <a:fillRect l="-2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27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2CF929-392B-BD44-0465-B7E2F57E7467}"/>
              </a:ext>
            </a:extLst>
          </p:cNvPr>
          <p:cNvGrpSpPr/>
          <p:nvPr/>
        </p:nvGrpSpPr>
        <p:grpSpPr>
          <a:xfrm>
            <a:off x="0" y="1812599"/>
            <a:ext cx="12194286" cy="3232800"/>
            <a:chOff x="-2286" y="1002908"/>
            <a:chExt cx="12194286" cy="3232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1B2B99-D39F-301A-4720-540F31B8D9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84" r="24044" b="27084"/>
            <a:stretch/>
          </p:blipFill>
          <p:spPr>
            <a:xfrm>
              <a:off x="2929753" y="1007211"/>
              <a:ext cx="9262247" cy="32278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21C7BB-5912-E6B0-0E64-5B31A20C4896}"/>
                </a:ext>
              </a:extLst>
            </p:cNvPr>
            <p:cNvSpPr txBox="1"/>
            <p:nvPr userDrawn="1"/>
          </p:nvSpPr>
          <p:spPr>
            <a:xfrm>
              <a:off x="10489721" y="4004261"/>
              <a:ext cx="17022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900" dirty="0">
                  <a:solidFill>
                    <a:schemeClr val="bg1"/>
                  </a:solidFill>
                </a:rPr>
                <a:t>From </a:t>
              </a:r>
              <a:r>
                <a:rPr lang="en-IN" sz="900" dirty="0" err="1">
                  <a:solidFill>
                    <a:schemeClr val="bg1"/>
                  </a:solidFill>
                </a:rPr>
                <a:t>iSpyGL</a:t>
              </a:r>
              <a:r>
                <a:rPr lang="en-IN" sz="900" dirty="0">
                  <a:solidFill>
                    <a:schemeClr val="bg1"/>
                  </a:solidFill>
                </a:rPr>
                <a:t> , CERN open data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A4C02C-C51D-FB8C-D201-0C2785339EB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7742"/>
            <a:stretch/>
          </p:blipFill>
          <p:spPr>
            <a:xfrm>
              <a:off x="-2286" y="1002908"/>
              <a:ext cx="5163992" cy="32328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357C1-FA32-2063-5489-302CD53B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28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85EC5-DEE3-C82C-A019-70B4F945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865E3-EFB4-064E-013D-90E1D848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F74A99-3715-7864-AE41-1104FF9E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24628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FF2E2-E86F-E53B-6A40-42DB9D5C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29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9A4C7-40EE-94A2-9DBA-A408039F2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DCCA5-C3DD-6BA4-E388-71719CA1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ED5818-39E6-4B03-62A9-E2D3F203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810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FA480-1FF1-FA61-67AF-CD125D2F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768C4-77BC-7AFA-1158-BD18C78D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466B4-70B9-778B-265E-885915DD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CC1EE-CE68-ACA4-5ECA-76F5361A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A76802-67B2-D9AD-40B8-6CA2BDD8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0" y="1122574"/>
            <a:ext cx="5283895" cy="685429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648561-BCC1-1760-95E7-1978109CCC3B}"/>
                  </a:ext>
                </a:extLst>
              </p:cNvPr>
              <p:cNvSpPr txBox="1"/>
              <p:nvPr/>
            </p:nvSpPr>
            <p:spPr>
              <a:xfrm>
                <a:off x="134910" y="1247574"/>
                <a:ext cx="11638039" cy="412862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>
                  <a:lnSpc>
                    <a:spcPct val="150000"/>
                  </a:lnSpc>
                </a:pPr>
                <a:endParaRPr lang="en-IN" dirty="0">
                  <a:cs typeface="Aptos Serif" panose="0202060407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IN" dirty="0">
                  <a:cs typeface="Aptos Serif" panose="0202060407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N" dirty="0">
                    <a:cs typeface="Aptos Serif" panose="02020604070405020304" pitchFamily="18" charset="0"/>
                  </a:rPr>
                  <a:t>Signal and background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cs typeface="Aptos Serif" panose="02020604070405020304" pitchFamily="18" charset="0"/>
                  </a:rPr>
                  <a:t>Major backgrounds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cs typeface="Aptos Serif" panose="02020604070405020304" pitchFamily="18" charset="0"/>
                  </a:rPr>
                  <a:t>Event Selections and Object Selections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cs typeface="Aptos Serif" panose="02020604070405020304" pitchFamily="18" charset="0"/>
                  </a:rPr>
                  <a:t>Signal Region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cs typeface="Aptos Serif" panose="02020604070405020304" pitchFamily="18" charset="0"/>
                  </a:rPr>
                  <a:t>Control Region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cs typeface="Aptos Serif" panose="02020604070405020304" pitchFamily="18" charset="0"/>
                  </a:rPr>
                  <a:t>The Top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IN" dirty="0">
                    <a:cs typeface="Aptos Serif" panose="02020604070405020304" pitchFamily="18" charset="0"/>
                  </a:rPr>
                  <a:t> resolved CR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cs typeface="Aptos Serif" panose="02020604070405020304" pitchFamily="18" charset="0"/>
                  </a:rPr>
                  <a:t>Future plan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IN" dirty="0">
                    <a:cs typeface="Aptos Serif" panose="02020604070405020304" pitchFamily="18" charset="0"/>
                  </a:rPr>
                  <a:t>References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648561-BCC1-1760-95E7-1978109CC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10" y="1247574"/>
                <a:ext cx="11638039" cy="4128624"/>
              </a:xfrm>
              <a:prstGeom prst="rect">
                <a:avLst/>
              </a:prstGeom>
              <a:blipFill>
                <a:blip r:embed="rId2"/>
                <a:stretch>
                  <a:fillRect l="-419" b="-1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77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DC004-F8D8-D035-971E-1507F90E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AA923-7E2E-9856-B86D-87587FEE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6076A-507D-4860-2C89-B243AADD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 dirty="0"/>
              <a:t>Prayag Yadav | School of Physics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5F5CEB-44D2-2A60-0A70-ADED00D0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Quick Recap</a:t>
            </a:r>
          </a:p>
        </p:txBody>
      </p:sp>
    </p:spTree>
    <p:extLst>
      <p:ext uri="{BB962C8B-B14F-4D97-AF65-F5344CB8AC3E}">
        <p14:creationId xmlns:p14="http://schemas.microsoft.com/office/powerpoint/2010/main" val="247353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Leading Jet mass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4" name="Picture 3" descr="A graph of blue and red colored bars&#10;&#10;Description automatically generated">
            <a:extLst>
              <a:ext uri="{FF2B5EF4-FFF2-40B4-BE49-F238E27FC236}">
                <a16:creationId xmlns:a16="http://schemas.microsoft.com/office/drawing/2014/main" id="{11DBC91B-F686-AD4C-A80D-2844293E6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3" r="9614"/>
          <a:stretch/>
        </p:blipFill>
        <p:spPr>
          <a:xfrm>
            <a:off x="0" y="2250440"/>
            <a:ext cx="1209041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5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Leading Jet eta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6BCCEBF-1F22-AEE8-309F-F6EED2EE1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1" t="333" r="9365" b="-333"/>
          <a:stretch/>
        </p:blipFill>
        <p:spPr>
          <a:xfrm>
            <a:off x="0" y="1996440"/>
            <a:ext cx="12192015" cy="37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34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Leading Jet phi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D5F213-A71A-06DE-91E1-A8107237F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4" t="319" r="9273" b="-320"/>
          <a:stretch/>
        </p:blipFill>
        <p:spPr>
          <a:xfrm>
            <a:off x="-4813" y="2077720"/>
            <a:ext cx="12135869" cy="375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Subleading</a:t>
            </a:r>
            <a:r>
              <a:rPr lang="en-US" sz="2800" dirty="0">
                <a:cs typeface="Calibri Light"/>
              </a:rPr>
              <a:t> Jet pt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CAB4A0-9066-BC7E-996E-7E78F896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" t="339" r="9152" b="-339"/>
          <a:stretch/>
        </p:blipFill>
        <p:spPr>
          <a:xfrm>
            <a:off x="0" y="2301240"/>
            <a:ext cx="12192008" cy="375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Subleading</a:t>
            </a:r>
            <a:r>
              <a:rPr lang="en-US" sz="2800" dirty="0">
                <a:cs typeface="Calibri Light"/>
              </a:rPr>
              <a:t> Jet eta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9B50E3-8940-0E57-9078-11D62C948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370" r="9352" b="-370"/>
          <a:stretch/>
        </p:blipFill>
        <p:spPr>
          <a:xfrm>
            <a:off x="30480" y="2179320"/>
            <a:ext cx="12120886" cy="37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Subleading</a:t>
            </a:r>
            <a:r>
              <a:rPr lang="en-US" sz="2800" dirty="0">
                <a:cs typeface="Calibri Light"/>
              </a:rPr>
              <a:t> Jet phi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1AC6D-B7C0-7E45-CCEF-E72B8CCEB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9" t="372" r="9209" b="-372"/>
          <a:stretch/>
        </p:blipFill>
        <p:spPr>
          <a:xfrm>
            <a:off x="3692" y="2534920"/>
            <a:ext cx="12178155" cy="373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Subleading</a:t>
            </a:r>
            <a:r>
              <a:rPr lang="en-US" sz="2800" dirty="0">
                <a:cs typeface="Calibri Light"/>
              </a:rPr>
              <a:t> Jet mass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4" name="Picture 3" descr="A graph of blue and red bars&#10;&#10;Description automatically generated">
            <a:extLst>
              <a:ext uri="{FF2B5EF4-FFF2-40B4-BE49-F238E27FC236}">
                <a16:creationId xmlns:a16="http://schemas.microsoft.com/office/drawing/2014/main" id="{E354937E-3794-B5F3-C782-F73DC0471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0" r="9213"/>
          <a:stretch/>
        </p:blipFill>
        <p:spPr>
          <a:xfrm>
            <a:off x="0" y="2108200"/>
            <a:ext cx="12192011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84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Leading Jet pt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7B5ED5-F4B4-F7F2-ABDB-42BD5637D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0" t="395" r="9378" b="-395"/>
          <a:stretch/>
        </p:blipFill>
        <p:spPr>
          <a:xfrm>
            <a:off x="101600" y="2138680"/>
            <a:ext cx="11978658" cy="37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B84C4-91C5-DC88-8DD5-3722A4B0CD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Missing transverse momentum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4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40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40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IN" sz="40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B84C4-91C5-DC88-8DD5-3722A4B0C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  <a:blipFill>
                <a:blip r:embed="rId2"/>
                <a:stretch>
                  <a:fillRect l="-2087" t="-15000" b="-3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DD5ADA-5216-ABAE-FC75-2DAD816DA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17" t="326" r="9698"/>
          <a:stretch/>
        </p:blipFill>
        <p:spPr>
          <a:xfrm>
            <a:off x="101600" y="2342354"/>
            <a:ext cx="11968494" cy="3698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C91F3-9705-47EC-1470-D79D808C3651}"/>
              </a:ext>
            </a:extLst>
          </p:cNvPr>
          <p:cNvSpPr txBox="1"/>
          <p:nvPr/>
        </p:nvSpPr>
        <p:spPr>
          <a:xfrm>
            <a:off x="7809722" y="2342354"/>
            <a:ext cx="1754156" cy="372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15412A-8BBC-AF22-7C62-41969A55F179}"/>
                  </a:ext>
                </a:extLst>
              </p:cNvPr>
              <p:cNvSpPr txBox="1"/>
              <p:nvPr/>
            </p:nvSpPr>
            <p:spPr>
              <a:xfrm>
                <a:off x="7809722" y="2196710"/>
                <a:ext cx="957023" cy="454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>
                    <a:solidFill>
                      <a:schemeClr val="tx2">
                        <a:lumMod val="75000"/>
                      </a:schemeClr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15412A-8BBC-AF22-7C62-41969A55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722" y="2196710"/>
                <a:ext cx="957023" cy="454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34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EBE8-4D30-F38C-AFBD-7FC10F756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015814-FB67-0872-67DF-A1F416777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7" y="81362"/>
            <a:ext cx="6989276" cy="3380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DFE86-D551-0C6C-C6C0-3686275D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AB69F-1F90-4FA3-3048-BABC19C1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0EA0A-2BA3-0E71-B6AC-91942025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5B4B61-8792-1FDC-3AA2-266165271C60}"/>
              </a:ext>
            </a:extLst>
          </p:cNvPr>
          <p:cNvGrpSpPr/>
          <p:nvPr/>
        </p:nvGrpSpPr>
        <p:grpSpPr>
          <a:xfrm>
            <a:off x="7607025" y="293163"/>
            <a:ext cx="3932104" cy="3409812"/>
            <a:chOff x="7607025" y="293163"/>
            <a:chExt cx="3932104" cy="340981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D04B11-92E7-537A-F346-A0E42E24C17D}"/>
                </a:ext>
              </a:extLst>
            </p:cNvPr>
            <p:cNvSpPr txBox="1"/>
            <p:nvPr/>
          </p:nvSpPr>
          <p:spPr>
            <a:xfrm>
              <a:off x="7759045" y="2160522"/>
              <a:ext cx="3780084" cy="1542453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IN" sz="1400" dirty="0"/>
                <a:t>No Initial State Radiation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IN" sz="1400" dirty="0"/>
                <a:t>More closely connected to DM production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IN" sz="1400" dirty="0"/>
                <a:t>Signal Signature has a high MET trail which helps to separate the signal from background.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5E8C19-31D0-58B6-2F42-30990049B118}"/>
                </a:ext>
              </a:extLst>
            </p:cNvPr>
            <p:cNvGrpSpPr/>
            <p:nvPr/>
          </p:nvGrpSpPr>
          <p:grpSpPr>
            <a:xfrm>
              <a:off x="7607025" y="293163"/>
              <a:ext cx="2854240" cy="1657497"/>
              <a:chOff x="6688518" y="3555395"/>
              <a:chExt cx="3361334" cy="228538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BED28D1-00E5-E16F-8E20-D66BFF29ECA4}"/>
                  </a:ext>
                </a:extLst>
              </p:cNvPr>
              <p:cNvGrpSpPr/>
              <p:nvPr/>
            </p:nvGrpSpPr>
            <p:grpSpPr>
              <a:xfrm>
                <a:off x="6688518" y="3744936"/>
                <a:ext cx="2681935" cy="1730717"/>
                <a:chOff x="910394" y="4290043"/>
                <a:chExt cx="2681935" cy="1730717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ED738FB-9C58-2B1E-8D1B-36947BA3B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49768" y="5442037"/>
                  <a:ext cx="616685" cy="33328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A2F700B-8600-49C9-89D3-0CDD0F18A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49768" y="4833964"/>
                  <a:ext cx="616685" cy="3507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641F688-DDDA-88BB-E62E-D5FE7CA1988E}"/>
                    </a:ext>
                  </a:extLst>
                </p:cNvPr>
                <p:cNvSpPr/>
                <p:nvPr/>
              </p:nvSpPr>
              <p:spPr>
                <a:xfrm>
                  <a:off x="1801678" y="5052994"/>
                  <a:ext cx="566433" cy="503299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5F355D7-3BFA-F5F1-DB4E-E026C724C4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5040" y="5126067"/>
                  <a:ext cx="685665" cy="178416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7856636-F5AC-D219-9BED-9649642D4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11433" y="4719428"/>
                  <a:ext cx="206930" cy="352283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1D1C97D0-A0A5-F4DE-FFF5-4D9421DC981A}"/>
                    </a:ext>
                  </a:extLst>
                </p:cNvPr>
                <p:cNvSpPr/>
                <p:nvPr/>
              </p:nvSpPr>
              <p:spPr>
                <a:xfrm rot="7454665">
                  <a:off x="1529401" y="4954823"/>
                  <a:ext cx="120770" cy="15527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87204AAF-77AB-9EA8-43FA-D10BC08AE3E4}"/>
                    </a:ext>
                  </a:extLst>
                </p:cNvPr>
                <p:cNvSpPr/>
                <p:nvPr/>
              </p:nvSpPr>
              <p:spPr>
                <a:xfrm rot="14212402">
                  <a:off x="1605648" y="5488558"/>
                  <a:ext cx="120770" cy="15527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4AD4A19-D60D-519A-7B82-4FD57C4099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4428" y="4500001"/>
                      <a:ext cx="441646" cy="526514"/>
                    </a:xfrm>
                    <a:prstGeom prst="rect">
                      <a:avLst/>
                    </a:prstGeom>
                  </p:spPr>
                  <p:txBody>
                    <a:bodyPr vert="horz" wrap="none" lIns="0" tIns="0" rIns="0" bIns="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4BFA8D5-0A0A-8D89-E690-141E49C9C51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4428" y="4500001"/>
                      <a:ext cx="441646" cy="52651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C76DB1C-D56B-EC4E-0D64-42A3C371BE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0394" y="5494246"/>
                      <a:ext cx="441646" cy="526514"/>
                    </a:xfrm>
                    <a:prstGeom prst="rect">
                      <a:avLst/>
                    </a:prstGeom>
                  </p:spPr>
                  <p:txBody>
                    <a:bodyPr vert="horz" wrap="none" lIns="0" tIns="0" rIns="0" bIns="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492B5B0C-A2ED-1B05-CBFA-4417B4F47A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0394" y="5494246"/>
                      <a:ext cx="441646" cy="52651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375D4A5B-5978-FB7C-3539-A7C78A28BE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8436" y="4290043"/>
                      <a:ext cx="892629" cy="438854"/>
                    </a:xfrm>
                    <a:prstGeom prst="rect">
                      <a:avLst/>
                    </a:prstGeom>
                  </p:spPr>
                  <p:txBody>
                    <a:bodyPr vert="horz" wrap="square" lIns="91440" tIns="45720" rIns="91440" bIns="4572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54576122-D824-FD16-B4B7-B995625521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8436" y="4290043"/>
                      <a:ext cx="892629" cy="4388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57C35FD8-8471-32A8-E206-2EC492A5A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700" y="4804246"/>
                      <a:ext cx="892629" cy="438854"/>
                    </a:xfrm>
                    <a:prstGeom prst="rect">
                      <a:avLst/>
                    </a:prstGeom>
                  </p:spPr>
                  <p:txBody>
                    <a:bodyPr vert="horz" wrap="square" lIns="91440" tIns="45720" rIns="91440" bIns="4572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acc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519426A-9104-811E-AEC1-331BC799D1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9700" y="4804246"/>
                      <a:ext cx="892629" cy="4388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4EA8D70-FCAC-04AB-D6F6-176B084C4ABF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453" y="3555395"/>
                    <a:ext cx="679399" cy="552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𝒎𝒊𝒔𝒔</m:t>
                            </m:r>
                          </m:sup>
                        </m:sSubSup>
                      </m:oMath>
                    </a14:m>
                    <a:r>
                      <a:rPr lang="en-IN" sz="2800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912FD05-799E-365C-61D1-58A2BE11DD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453" y="3555395"/>
                    <a:ext cx="679399" cy="5523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243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ight Bracket 16">
                <a:extLst>
                  <a:ext uri="{FF2B5EF4-FFF2-40B4-BE49-F238E27FC236}">
                    <a16:creationId xmlns:a16="http://schemas.microsoft.com/office/drawing/2014/main" id="{27F5F42A-D50E-010B-55DF-9DFB6CE58088}"/>
                  </a:ext>
                </a:extLst>
              </p:cNvPr>
              <p:cNvSpPr/>
              <p:nvPr/>
            </p:nvSpPr>
            <p:spPr>
              <a:xfrm rot="20074306">
                <a:off x="9088748" y="3666904"/>
                <a:ext cx="224060" cy="667802"/>
              </a:xfrm>
              <a:prstGeom prst="rightBracket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477F279-F2D2-1879-2D39-7A892BEE5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9456" y="4979807"/>
                <a:ext cx="423418" cy="49584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A3BC29-7E03-E633-461B-E24105C1D9C7}"/>
                  </a:ext>
                </a:extLst>
              </p:cNvPr>
              <p:cNvSpPr txBox="1"/>
              <p:nvPr/>
            </p:nvSpPr>
            <p:spPr>
              <a:xfrm>
                <a:off x="8249490" y="5475653"/>
                <a:ext cx="707572" cy="3651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3200" dirty="0">
                    <a:solidFill>
                      <a:schemeClr val="accent6"/>
                    </a:solidFill>
                  </a:rPr>
                  <a:t>h</a:t>
                </a:r>
              </a:p>
            </p:txBody>
          </p:sp>
        </p:grpSp>
        <p:sp>
          <p:nvSpPr>
            <p:cNvPr id="31" name="Title 4">
              <a:extLst>
                <a:ext uri="{FF2B5EF4-FFF2-40B4-BE49-F238E27FC236}">
                  <a16:creationId xmlns:a16="http://schemas.microsoft.com/office/drawing/2014/main" id="{8A97127A-100A-73FC-086D-CBFC44E82103}"/>
                </a:ext>
              </a:extLst>
            </p:cNvPr>
            <p:cNvSpPr txBox="1">
              <a:spLocks/>
            </p:cNvSpPr>
            <p:nvPr/>
          </p:nvSpPr>
          <p:spPr>
            <a:xfrm>
              <a:off x="7746165" y="2115161"/>
              <a:ext cx="2567498" cy="4356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rgbClr val="1656A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1800" dirty="0"/>
                <a:t>Mono Higgs Searches </a:t>
              </a:r>
            </a:p>
          </p:txBody>
        </p:sp>
      </p:grpSp>
      <p:sp>
        <p:nvSpPr>
          <p:cNvPr id="32" name="Title 4">
            <a:extLst>
              <a:ext uri="{FF2B5EF4-FFF2-40B4-BE49-F238E27FC236}">
                <a16:creationId xmlns:a16="http://schemas.microsoft.com/office/drawing/2014/main" id="{B0C884A9-61C0-0944-A390-124A4190A796}"/>
              </a:ext>
            </a:extLst>
          </p:cNvPr>
          <p:cNvSpPr txBox="1">
            <a:spLocks/>
          </p:cNvSpPr>
          <p:nvPr/>
        </p:nvSpPr>
        <p:spPr>
          <a:xfrm>
            <a:off x="5090368" y="6389772"/>
            <a:ext cx="2745561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656A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Recap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27A79C-0BEE-1F53-66F1-2113E3BAEA62}"/>
              </a:ext>
            </a:extLst>
          </p:cNvPr>
          <p:cNvGrpSpPr/>
          <p:nvPr/>
        </p:nvGrpSpPr>
        <p:grpSpPr>
          <a:xfrm>
            <a:off x="7171309" y="4100474"/>
            <a:ext cx="4083167" cy="1829691"/>
            <a:chOff x="7171309" y="4100474"/>
            <a:chExt cx="4083167" cy="182969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8475DD-67AC-F3EE-5E44-137CCB9AD9A6}"/>
                </a:ext>
              </a:extLst>
            </p:cNvPr>
            <p:cNvGrpSpPr/>
            <p:nvPr/>
          </p:nvGrpSpPr>
          <p:grpSpPr>
            <a:xfrm>
              <a:off x="8195591" y="5383029"/>
              <a:ext cx="3021646" cy="547136"/>
              <a:chOff x="8195591" y="5383029"/>
              <a:chExt cx="3021646" cy="547136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1CABAED-26B8-51D7-95C3-A08BA5046E4D}"/>
                  </a:ext>
                </a:extLst>
              </p:cNvPr>
              <p:cNvSpPr/>
              <p:nvPr/>
            </p:nvSpPr>
            <p:spPr>
              <a:xfrm>
                <a:off x="8195591" y="5383029"/>
                <a:ext cx="3021646" cy="547136"/>
              </a:xfrm>
              <a:prstGeom prst="rect">
                <a:avLst/>
              </a:pr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EE5D1E3-CF0C-C35E-4BE2-CC43F8BABC0E}"/>
                      </a:ext>
                    </a:extLst>
                  </p:cNvPr>
                  <p:cNvSpPr txBox="1"/>
                  <p:nvPr/>
                </p:nvSpPr>
                <p:spPr>
                  <a:xfrm>
                    <a:off x="8195591" y="5542167"/>
                    <a:ext cx="3021646" cy="387998"/>
                  </a:xfrm>
                  <a:prstGeom prst="rect">
                    <a:avLst/>
                  </a:prstGeom>
                  <a:scene3d>
                    <a:camera prst="orthographicFront"/>
                    <a:lightRig rig="threePt" dir="t">
                      <a:rot lat="0" lon="0" rev="7500000"/>
                    </a:lightRig>
                  </a:scene3d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0490" tIns="110490" rIns="110490" bIns="110490" numCol="1" spcCol="1270" anchor="ctr" anchorCtr="0">
                    <a:noAutofit/>
                  </a:bodyPr>
                  <a:lstStyle/>
                  <a:p>
                    <a:pPr algn="ctr" defTabSz="1289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IN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Final state: </a:t>
                    </a:r>
                    <a14:m>
                      <m:oMath xmlns:m="http://schemas.openxmlformats.org/officeDocument/2006/math">
                        <m:r>
                          <a:rPr lang="en-IN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𝐇</m:t>
                        </m:r>
                        <m:r>
                          <a:rPr lang="en-IN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I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  <m:r>
                          <a:rPr lang="en-IN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IN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)+</m:t>
                        </m:r>
                        <m:sSubSup>
                          <m:sSubSupPr>
                            <m:ctrlPr>
                              <a:rPr lang="en-I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>
                            <m:r>
                              <a:rPr lang="en-IN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𝒎𝒊𝒔𝒔</m:t>
                            </m:r>
                          </m:sup>
                        </m:sSubSup>
                      </m:oMath>
                    </a14:m>
                    <a:endParaRPr lang="en-IN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pPr marL="0" lvl="0" indent="0" algn="ctr" defTabSz="1289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IN" kern="12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EE5D1E3-CF0C-C35E-4BE2-CC43F8BAB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5591" y="5542167"/>
                    <a:ext cx="3021646" cy="38799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794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7677D-ED62-85C4-6280-938687C0F95D}"/>
                </a:ext>
              </a:extLst>
            </p:cNvPr>
            <p:cNvSpPr txBox="1"/>
            <p:nvPr/>
          </p:nvSpPr>
          <p:spPr>
            <a:xfrm>
              <a:off x="7171309" y="4100474"/>
              <a:ext cx="3058885" cy="79601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H(125)-&gt;bb branching ratio is ~ 57%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511D72-78A4-DE98-DD16-F396508884F5}"/>
                </a:ext>
              </a:extLst>
            </p:cNvPr>
            <p:cNvSpPr txBox="1"/>
            <p:nvPr/>
          </p:nvSpPr>
          <p:spPr>
            <a:xfrm>
              <a:off x="8195591" y="4778515"/>
              <a:ext cx="3058885" cy="79601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My focus H(125)-&gt;bb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01C497-4394-69F8-06F2-B81311160898}"/>
              </a:ext>
            </a:extLst>
          </p:cNvPr>
          <p:cNvGrpSpPr/>
          <p:nvPr/>
        </p:nvGrpSpPr>
        <p:grpSpPr>
          <a:xfrm>
            <a:off x="715192" y="3572662"/>
            <a:ext cx="6458771" cy="2474823"/>
            <a:chOff x="715192" y="3572662"/>
            <a:chExt cx="6458771" cy="2474823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B5940E9-90C2-DF71-8574-00AAFC364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585" r="1115" b="798"/>
            <a:stretch/>
          </p:blipFill>
          <p:spPr>
            <a:xfrm>
              <a:off x="3991712" y="3572662"/>
              <a:ext cx="3182251" cy="24748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52F77C9-A6FE-2DEA-4879-3E89539300DC}"/>
                </a:ext>
              </a:extLst>
            </p:cNvPr>
            <p:cNvSpPr txBox="1"/>
            <p:nvPr/>
          </p:nvSpPr>
          <p:spPr>
            <a:xfrm>
              <a:off x="715192" y="4456995"/>
              <a:ext cx="3059691" cy="71952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400" dirty="0"/>
                <a:t>The 2HDMa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70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9F293-A37D-EBEC-CB1D-AA5EF1EE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B9DF1-20DB-0CE4-938C-D23C1E081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35D10-ADBC-4AAA-6BED-CD6E85D3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 descr="A cup of coffee with text and images&#10;&#10;Description automatically generated">
            <a:extLst>
              <a:ext uri="{FF2B5EF4-FFF2-40B4-BE49-F238E27FC236}">
                <a16:creationId xmlns:a16="http://schemas.microsoft.com/office/drawing/2014/main" id="{E0298DF2-017B-C318-1606-FBCBAFC09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/>
          <a:stretch/>
        </p:blipFill>
        <p:spPr>
          <a:xfrm>
            <a:off x="111829" y="3071972"/>
            <a:ext cx="6002867" cy="2954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6774D2E-064E-E66C-7C0A-770749E7D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" t="3391" r="6772" b="6888"/>
          <a:stretch/>
        </p:blipFill>
        <p:spPr>
          <a:xfrm>
            <a:off x="270931" y="116851"/>
            <a:ext cx="5684665" cy="281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diagram of a matter&#10;&#10;Description automatically generated">
            <a:extLst>
              <a:ext uri="{FF2B5EF4-FFF2-40B4-BE49-F238E27FC236}">
                <a16:creationId xmlns:a16="http://schemas.microsoft.com/office/drawing/2014/main" id="{2B23A866-7565-8B20-D782-C054BF63CF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>
          <a:xfrm>
            <a:off x="6055944" y="174768"/>
            <a:ext cx="5043269" cy="28132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9EF2D-76E9-0929-8589-4660DE703495}"/>
              </a:ext>
            </a:extLst>
          </p:cNvPr>
          <p:cNvGrpSpPr/>
          <p:nvPr/>
        </p:nvGrpSpPr>
        <p:grpSpPr>
          <a:xfrm>
            <a:off x="6036453" y="3226735"/>
            <a:ext cx="5438008" cy="2732775"/>
            <a:chOff x="6036453" y="3226735"/>
            <a:chExt cx="5438008" cy="2732775"/>
          </a:xfrm>
        </p:grpSpPr>
        <p:pic>
          <p:nvPicPr>
            <p:cNvPr id="70" name="Picture 2" descr="Schematic view of the CMS detector.">
              <a:extLst>
                <a:ext uri="{FF2B5EF4-FFF2-40B4-BE49-F238E27FC236}">
                  <a16:creationId xmlns:a16="http://schemas.microsoft.com/office/drawing/2014/main" id="{8A7F0D8E-D56B-6A5B-3695-620BECB24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50862" y="3226735"/>
              <a:ext cx="4723599" cy="264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2C61E5F-8247-6096-4E53-9AF897677F81}"/>
                </a:ext>
              </a:extLst>
            </p:cNvPr>
            <p:cNvSpPr txBox="1"/>
            <p:nvPr/>
          </p:nvSpPr>
          <p:spPr>
            <a:xfrm>
              <a:off x="6036453" y="5594384"/>
              <a:ext cx="2968052" cy="36512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dirty="0"/>
                <a:t>CMS Detector near Geneva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3FD46EF2-03E8-2F81-1DAF-BB036652F5FE}"/>
              </a:ext>
            </a:extLst>
          </p:cNvPr>
          <p:cNvSpPr txBox="1">
            <a:spLocks/>
          </p:cNvSpPr>
          <p:nvPr/>
        </p:nvSpPr>
        <p:spPr>
          <a:xfrm>
            <a:off x="5090368" y="6389772"/>
            <a:ext cx="2745561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656A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rgbClr val="FF0000"/>
                </a:solidFill>
              </a:rPr>
              <a:t>Recap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1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869C2-0DDC-ED73-3638-B9B700BE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41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EC723-8379-1300-68C4-2A3C0945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>
                <a:solidFill>
                  <a:srgbClr val="1656A1"/>
                </a:solidFill>
              </a:rPr>
              <a:t>15 March 2024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CAF1-EAE5-AF59-37C7-253476E9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1B4609-708C-B653-7900-151B3C33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Analysis tools and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9223B3-6465-0115-568D-C69E6A228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872" y="1198694"/>
            <a:ext cx="5852070" cy="4541366"/>
          </a:xfrm>
        </p:spPr>
        <p:txBody>
          <a:bodyPr>
            <a:normAutofit/>
          </a:bodyPr>
          <a:lstStyle/>
          <a:p>
            <a:r>
              <a:rPr lang="en-IN" sz="2400" dirty="0"/>
              <a:t>Analysis tools like COFFEA are used. Various other tools in the python ecosystem are routinely employed.</a:t>
            </a:r>
          </a:p>
          <a:p>
            <a:r>
              <a:rPr lang="en-IN" sz="2400" dirty="0"/>
              <a:t>COFFEA is a </a:t>
            </a:r>
            <a:r>
              <a:rPr lang="en-IN" sz="2400" b="1" dirty="0"/>
              <a:t>columnar analysis</a:t>
            </a:r>
            <a:r>
              <a:rPr lang="en-IN" sz="2400" dirty="0"/>
              <a:t> tools which enables us to deploy </a:t>
            </a:r>
            <a:r>
              <a:rPr lang="en-IN" sz="2400" b="1" dirty="0"/>
              <a:t>scalable</a:t>
            </a:r>
            <a:r>
              <a:rPr lang="en-IN" sz="2400" dirty="0"/>
              <a:t> and </a:t>
            </a:r>
            <a:r>
              <a:rPr lang="en-IN" sz="2400" b="1" dirty="0"/>
              <a:t>parallel</a:t>
            </a:r>
            <a:r>
              <a:rPr lang="en-IN" sz="2400" dirty="0"/>
              <a:t> computing ready code for High Energy Physics.</a:t>
            </a:r>
          </a:p>
          <a:p>
            <a:r>
              <a:rPr lang="en-IN" sz="2400" dirty="0"/>
              <a:t>Run 2 data (2018,2017) of CMS is retrieved from the different CERN data tiers.</a:t>
            </a:r>
          </a:p>
          <a:p>
            <a:r>
              <a:rPr lang="en-IN" sz="2400" dirty="0"/>
              <a:t>The data is processed in various </a:t>
            </a:r>
            <a:r>
              <a:rPr lang="en-IN" sz="2400" b="1" dirty="0"/>
              <a:t>compute clusters</a:t>
            </a:r>
            <a:r>
              <a:rPr lang="en-IN" sz="2400" dirty="0"/>
              <a:t> available at the University of Wisconsin, Madison, USA.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6A4035-A207-007B-D9F7-CB2B1D8D7D85}"/>
              </a:ext>
            </a:extLst>
          </p:cNvPr>
          <p:cNvGrpSpPr/>
          <p:nvPr/>
        </p:nvGrpSpPr>
        <p:grpSpPr>
          <a:xfrm>
            <a:off x="6388979" y="626362"/>
            <a:ext cx="5532089" cy="572332"/>
            <a:chOff x="252228" y="4810744"/>
            <a:chExt cx="10426905" cy="1142254"/>
          </a:xfrm>
        </p:grpSpPr>
        <p:pic>
          <p:nvPicPr>
            <p:cNvPr id="8" name="Picture 18">
              <a:extLst>
                <a:ext uri="{FF2B5EF4-FFF2-40B4-BE49-F238E27FC236}">
                  <a16:creationId xmlns:a16="http://schemas.microsoft.com/office/drawing/2014/main" id="{89496D17-6E1A-33C3-E8F2-D7B7AA691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591" y="5186765"/>
              <a:ext cx="2252812" cy="39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9CAF925D-C8E0-EB42-BC54-0E87D4024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0233" y="4940949"/>
              <a:ext cx="1768900" cy="88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1C5F7D25-4689-9DD4-185B-3893BEDA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121" y="4810744"/>
              <a:ext cx="2141694" cy="1142254"/>
            </a:xfrm>
            <a:prstGeom prst="rect">
              <a:avLst/>
            </a:prstGeom>
          </p:spPr>
        </p:pic>
        <p:pic>
          <p:nvPicPr>
            <p:cNvPr id="11" name="Picture 10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AD3426C7-3597-0EDC-3298-F4E17644F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28" y="4946893"/>
              <a:ext cx="2416542" cy="86995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195F8-3C48-9471-3F68-2951E1DB7830}"/>
              </a:ext>
            </a:extLst>
          </p:cNvPr>
          <p:cNvGrpSpPr/>
          <p:nvPr/>
        </p:nvGrpSpPr>
        <p:grpSpPr>
          <a:xfrm>
            <a:off x="6148075" y="1447800"/>
            <a:ext cx="6043925" cy="2061333"/>
            <a:chOff x="396008" y="1013903"/>
            <a:chExt cx="10690036" cy="3831499"/>
          </a:xfrm>
        </p:grpSpPr>
        <p:pic>
          <p:nvPicPr>
            <p:cNvPr id="13" name="Picture 6" descr="NumPy logo refresh · Issue #37 · numpy/numpy.org · GitHub">
              <a:extLst>
                <a:ext uri="{FF2B5EF4-FFF2-40B4-BE49-F238E27FC236}">
                  <a16:creationId xmlns:a16="http://schemas.microsoft.com/office/drawing/2014/main" id="{C123A3B4-63C6-0BEC-6111-933BAF5B6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76" y="1013903"/>
              <a:ext cx="1647194" cy="164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reating Line Plots and Pie Charts with Python's Matplotlib Library ...">
              <a:extLst>
                <a:ext uri="{FF2B5EF4-FFF2-40B4-BE49-F238E27FC236}">
                  <a16:creationId xmlns:a16="http://schemas.microsoft.com/office/drawing/2014/main" id="{4F8576CB-0CFC-5769-206F-6470664ED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50" y="1485032"/>
              <a:ext cx="2856261" cy="68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SciPy and NumPy - Full Stack Python">
              <a:extLst>
                <a:ext uri="{FF2B5EF4-FFF2-40B4-BE49-F238E27FC236}">
                  <a16:creationId xmlns:a16="http://schemas.microsoft.com/office/drawing/2014/main" id="{F1B7F202-AE40-7AEE-E3FF-3D6100B37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932" y="1401568"/>
              <a:ext cx="2145263" cy="85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Python Pandas Pro – Session Three – Setting and Operations | Python ...">
              <a:extLst>
                <a:ext uri="{FF2B5EF4-FFF2-40B4-BE49-F238E27FC236}">
                  <a16:creationId xmlns:a16="http://schemas.microsoft.com/office/drawing/2014/main" id="{227093CD-595C-9061-553E-DD5C36051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475" y="1320285"/>
              <a:ext cx="2332569" cy="943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42C0F4-85BD-F43E-A283-5942F900A2B7}"/>
                </a:ext>
              </a:extLst>
            </p:cNvPr>
            <p:cNvGrpSpPr/>
            <p:nvPr/>
          </p:nvGrpSpPr>
          <p:grpSpPr>
            <a:xfrm>
              <a:off x="396008" y="3135113"/>
              <a:ext cx="8062730" cy="1505998"/>
              <a:chOff x="396008" y="3135113"/>
              <a:chExt cx="8062730" cy="1505998"/>
            </a:xfrm>
          </p:grpSpPr>
          <p:pic>
            <p:nvPicPr>
              <p:cNvPr id="19" name="Picture 6" descr="Scikit Learn – Thomas J. Ackermann">
                <a:extLst>
                  <a:ext uri="{FF2B5EF4-FFF2-40B4-BE49-F238E27FC236}">
                    <a16:creationId xmlns:a16="http://schemas.microsoft.com/office/drawing/2014/main" id="{62101CDF-B5E1-3CE7-0197-01EBFD708A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008" y="3192027"/>
                <a:ext cx="2145925" cy="1154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Pytorch 1 6 Released Microsoft To Take Care Of The Windows Version Of ...">
                <a:extLst>
                  <a:ext uri="{FF2B5EF4-FFF2-40B4-BE49-F238E27FC236}">
                    <a16:creationId xmlns:a16="http://schemas.microsoft.com/office/drawing/2014/main" id="{76406025-EA1A-C947-AB9E-03F87318FB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50" y="3664303"/>
                <a:ext cx="2758685" cy="551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Oursky - Build Great Software Products">
                <a:extLst>
                  <a:ext uri="{FF2B5EF4-FFF2-40B4-BE49-F238E27FC236}">
                    <a16:creationId xmlns:a16="http://schemas.microsoft.com/office/drawing/2014/main" id="{81562072-FE89-BB17-C1C9-8E9168E816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1408" y="3135113"/>
                <a:ext cx="2677330" cy="1505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6" descr="Jupyter – Logos Download">
              <a:extLst>
                <a:ext uri="{FF2B5EF4-FFF2-40B4-BE49-F238E27FC236}">
                  <a16:creationId xmlns:a16="http://schemas.microsoft.com/office/drawing/2014/main" id="{3400EBD3-1C6D-80CD-8C29-36EDF9052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849" y="3009238"/>
              <a:ext cx="1567115" cy="1836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Coffea - Column Object Framework for Effective Analysis (/ˈkɔ.fi/)">
            <a:extLst>
              <a:ext uri="{FF2B5EF4-FFF2-40B4-BE49-F238E27FC236}">
                <a16:creationId xmlns:a16="http://schemas.microsoft.com/office/drawing/2014/main" id="{A8D57011-5BD0-6914-4E65-56E71C277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91" y="3847930"/>
            <a:ext cx="2975885" cy="207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66DB0C-BD47-BDFA-9CF3-0DE4B9787AC8}"/>
              </a:ext>
            </a:extLst>
          </p:cNvPr>
          <p:cNvSpPr txBox="1"/>
          <p:nvPr/>
        </p:nvSpPr>
        <p:spPr>
          <a:xfrm>
            <a:off x="10352314" y="4278086"/>
            <a:ext cx="1712995" cy="11321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/>
              <a:t>The COFFEA Framework</a:t>
            </a:r>
          </a:p>
        </p:txBody>
      </p:sp>
    </p:spTree>
    <p:extLst>
      <p:ext uri="{BB962C8B-B14F-4D97-AF65-F5344CB8AC3E}">
        <p14:creationId xmlns:p14="http://schemas.microsoft.com/office/powerpoint/2010/main" val="184872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Major Backgrounds: </a:t>
            </a:r>
            <a:r>
              <a:rPr lang="en-IN" dirty="0" err="1"/>
              <a:t>Z+jets</a:t>
            </a:r>
            <a:r>
              <a:rPr lang="en-IN" dirty="0"/>
              <a:t> Control Region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9956B5-948B-D5E2-33BE-F05C1DDA5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Z+jets</a:t>
            </a:r>
            <a:r>
              <a:rPr lang="en-IN" dirty="0"/>
              <a:t> is the second major background to the final state.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background too is estimated by defining a control region which is designed to tag such a background.</a:t>
            </a:r>
          </a:p>
          <a:p>
            <a:endParaRPr lang="en-IN" dirty="0"/>
          </a:p>
        </p:txBody>
      </p:sp>
      <p:pic>
        <p:nvPicPr>
          <p:cNvPr id="4098" name="Picture 2" descr="Examples of Feynman diagrams for Z + 1 b jet (left) and Z + 2 b jets (middle and right). Previous measurements have been performed on Z + b jets at √ s = 1.96 TeV by the CDF [3] and D0 [4] Collaborations at the Fermilab Tevatron in proton-antiproton collisions. At the CERN LHC similar measurements have been performed at 7 TeV by the CMS [5] and ATLAS [6] Collaborations, at 8 TeV by CMS [7], and at 13 TeV by ATLAS [8], all in pp collisions.">
            <a:extLst>
              <a:ext uri="{FF2B5EF4-FFF2-40B4-BE49-F238E27FC236}">
                <a16:creationId xmlns:a16="http://schemas.microsoft.com/office/drawing/2014/main" id="{D992D4E1-AD6E-AEF5-7C76-4945F279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94" y="1640342"/>
            <a:ext cx="80962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6E4577-FAC4-44A5-F82F-9A9D7A42F4C2}"/>
              </a:ext>
            </a:extLst>
          </p:cNvPr>
          <p:cNvSpPr txBox="1"/>
          <p:nvPr/>
        </p:nvSpPr>
        <p:spPr>
          <a:xfrm>
            <a:off x="270932" y="5853708"/>
            <a:ext cx="11201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https://www.researchgate.net/figure/Examples-of-Feynman-diagrams-for-Z-1-b-jet-left-and-Z-2-b-jets-middle-and-right_fig1_357171275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FC88E3-F222-D648-3C0E-AB4A4927704E}"/>
                  </a:ext>
                </a:extLst>
              </p:cNvPr>
              <p:cNvSpPr txBox="1"/>
              <p:nvPr/>
            </p:nvSpPr>
            <p:spPr>
              <a:xfrm>
                <a:off x="9285514" y="2273381"/>
                <a:ext cx="2906485" cy="93790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000" dirty="0"/>
                  <a:t>the Z further decays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𝜈𝜈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FC88E3-F222-D648-3C0E-AB4A49277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514" y="2273381"/>
                <a:ext cx="2906485" cy="937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41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Major Backgrounds: </a:t>
            </a:r>
            <a:r>
              <a:rPr lang="en-IN" dirty="0" err="1"/>
              <a:t>Zjets</a:t>
            </a:r>
            <a:r>
              <a:rPr lang="en-IN" dirty="0"/>
              <a:t> Control Region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9956B5-948B-D5E2-33BE-F05C1DDA5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10879668" cy="1165603"/>
          </a:xfrm>
        </p:spPr>
        <p:txBody>
          <a:bodyPr/>
          <a:lstStyle/>
          <a:p>
            <a:r>
              <a:rPr lang="en-IN" dirty="0"/>
              <a:t>This control is called the </a:t>
            </a:r>
            <a:r>
              <a:rPr lang="en-IN" dirty="0" err="1"/>
              <a:t>Zjets</a:t>
            </a:r>
            <a:r>
              <a:rPr lang="en-IN" dirty="0"/>
              <a:t> Control region and is further subdivided into four categories.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FDEA075-9638-7959-7F0D-2D0BDB91FE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609244"/>
                  </p:ext>
                </p:extLst>
              </p:nvPr>
            </p:nvGraphicFramePr>
            <p:xfrm>
              <a:off x="2068286" y="2255747"/>
              <a:ext cx="8305800" cy="299357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158343">
                      <a:extLst>
                        <a:ext uri="{9D8B030D-6E8A-4147-A177-3AD203B41FA5}">
                          <a16:colId xmlns:a16="http://schemas.microsoft.com/office/drawing/2014/main" val="4013893380"/>
                        </a:ext>
                      </a:extLst>
                    </a:gridCol>
                    <a:gridCol w="4147457">
                      <a:extLst>
                        <a:ext uri="{9D8B030D-6E8A-4147-A177-3AD203B41FA5}">
                          <a16:colId xmlns:a16="http://schemas.microsoft.com/office/drawing/2014/main" val="2118159001"/>
                        </a:ext>
                      </a:extLst>
                    </a:gridCol>
                  </a:tblGrid>
                  <a:tr h="1469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Z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3200" b="1" dirty="0"/>
                            <a:t>) Resolved jets</a:t>
                          </a:r>
                        </a:p>
                        <a:p>
                          <a:pPr algn="ctr"/>
                          <a:r>
                            <a:rPr lang="en-IN" sz="2400" b="1" dirty="0" err="1"/>
                            <a:t>Zjets</a:t>
                          </a:r>
                          <a:r>
                            <a:rPr lang="en-IN" sz="2400" b="1" dirty="0"/>
                            <a:t> di-electron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Z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3200" b="1" dirty="0"/>
                            <a:t>) Resolved jets</a:t>
                          </a:r>
                        </a:p>
                        <a:p>
                          <a:pPr algn="ctr"/>
                          <a:r>
                            <a:rPr lang="en-IN" sz="2400" b="1" dirty="0" err="1"/>
                            <a:t>Zjets</a:t>
                          </a:r>
                          <a:r>
                            <a:rPr lang="en-IN" sz="2400" b="1" dirty="0"/>
                            <a:t> di-muon </a:t>
                          </a:r>
                        </a:p>
                        <a:p>
                          <a:pPr algn="ctr"/>
                          <a:endParaRPr lang="en-IN" sz="2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500510"/>
                      </a:ext>
                    </a:extLst>
                  </a:tr>
                  <a:tr h="15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Z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3200" b="1" dirty="0"/>
                            <a:t>) Boosted jets</a:t>
                          </a:r>
                        </a:p>
                        <a:p>
                          <a:pPr algn="ctr"/>
                          <a:r>
                            <a:rPr lang="en-IN" sz="2400" b="1" dirty="0" err="1"/>
                            <a:t>Zjets</a:t>
                          </a:r>
                          <a:r>
                            <a:rPr lang="en-IN" sz="2400" b="1" dirty="0"/>
                            <a:t> di-electron </a:t>
                          </a:r>
                        </a:p>
                        <a:p>
                          <a:pPr algn="ctr"/>
                          <a:endParaRPr lang="en-IN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Z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3200" b="1" dirty="0"/>
                            <a:t>) Boosted jets</a:t>
                          </a:r>
                        </a:p>
                        <a:p>
                          <a:pPr algn="ctr"/>
                          <a:r>
                            <a:rPr lang="en-IN" sz="2400" b="1" dirty="0" err="1"/>
                            <a:t>Zjets</a:t>
                          </a:r>
                          <a:r>
                            <a:rPr lang="en-IN" sz="2400" b="1" dirty="0"/>
                            <a:t> di-muon</a:t>
                          </a:r>
                        </a:p>
                        <a:p>
                          <a:pPr algn="ctr"/>
                          <a:endParaRPr lang="en-IN" sz="2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3096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FDEA075-9638-7959-7F0D-2D0BDB91FE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609244"/>
                  </p:ext>
                </p:extLst>
              </p:nvPr>
            </p:nvGraphicFramePr>
            <p:xfrm>
              <a:off x="2068286" y="2255747"/>
              <a:ext cx="8305800" cy="299357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158343">
                      <a:extLst>
                        <a:ext uri="{9D8B030D-6E8A-4147-A177-3AD203B41FA5}">
                          <a16:colId xmlns:a16="http://schemas.microsoft.com/office/drawing/2014/main" val="4013893380"/>
                        </a:ext>
                      </a:extLst>
                    </a:gridCol>
                    <a:gridCol w="4147457">
                      <a:extLst>
                        <a:ext uri="{9D8B030D-6E8A-4147-A177-3AD203B41FA5}">
                          <a16:colId xmlns:a16="http://schemas.microsoft.com/office/drawing/2014/main" val="2118159001"/>
                        </a:ext>
                      </a:extLst>
                    </a:gridCol>
                  </a:tblGrid>
                  <a:tr h="14695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7" t="-826" r="-100147" b="-104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4" t="-826" r="-294" b="-1041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500510"/>
                      </a:ext>
                    </a:extLst>
                  </a:tr>
                  <a:tr h="152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7" t="-97600" r="-100147" b="-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4" t="-97600" r="-294" b="-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09618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E3E459-C8F4-7464-DFCA-59F3C5AA2ADE}"/>
              </a:ext>
            </a:extLst>
          </p:cNvPr>
          <p:cNvCxnSpPr/>
          <p:nvPr/>
        </p:nvCxnSpPr>
        <p:spPr>
          <a:xfrm flipV="1">
            <a:off x="1578429" y="2500675"/>
            <a:ext cx="0" cy="2503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07EF12-BB61-D279-C4A8-A514EA299043}"/>
              </a:ext>
            </a:extLst>
          </p:cNvPr>
          <p:cNvCxnSpPr>
            <a:cxnSpLocks/>
          </p:cNvCxnSpPr>
          <p:nvPr/>
        </p:nvCxnSpPr>
        <p:spPr>
          <a:xfrm>
            <a:off x="2525486" y="5597661"/>
            <a:ext cx="6934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9292DA-080D-EFC5-6E4E-E6D31A416DD2}"/>
              </a:ext>
            </a:extLst>
          </p:cNvPr>
          <p:cNvSpPr txBox="1"/>
          <p:nvPr/>
        </p:nvSpPr>
        <p:spPr>
          <a:xfrm rot="16200000">
            <a:off x="-621333" y="3539234"/>
            <a:ext cx="3648769" cy="4680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/>
              <a:t>Jet angular separation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31226-BA77-710E-28C3-1E54C22623C2}"/>
              </a:ext>
            </a:extLst>
          </p:cNvPr>
          <p:cNvSpPr txBox="1"/>
          <p:nvPr/>
        </p:nvSpPr>
        <p:spPr>
          <a:xfrm>
            <a:off x="4118005" y="5597661"/>
            <a:ext cx="3648769" cy="4680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/>
              <a:t>Lepton variety</a:t>
            </a:r>
          </a:p>
        </p:txBody>
      </p:sp>
    </p:spTree>
    <p:extLst>
      <p:ext uri="{BB962C8B-B14F-4D97-AF65-F5344CB8AC3E}">
        <p14:creationId xmlns:p14="http://schemas.microsoft.com/office/powerpoint/2010/main" val="359980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69DF6-047B-E9CB-3F1F-3F35560A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44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FEB96-30E2-505E-C75C-CFF1581F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B1710-64E4-3E4A-2923-0E39EF72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C4098B-A7FF-5BCD-8221-3F4F4AD0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Avoiding Detection issues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215CE5-0BAD-CA4E-6D9C-E738A4E16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MET Filters</a:t>
            </a:r>
          </a:p>
          <a:p>
            <a:r>
              <a:rPr lang="en-IN" sz="1600" dirty="0"/>
              <a:t>HEM Veto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9CA63-7127-4C34-6471-49F8FB3F6F86}"/>
              </a:ext>
            </a:extLst>
          </p:cNvPr>
          <p:cNvSpPr txBox="1"/>
          <p:nvPr/>
        </p:nvSpPr>
        <p:spPr>
          <a:xfrm>
            <a:off x="4865914" y="1921695"/>
            <a:ext cx="5497286" cy="30146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Flag.goodVertices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Flag.globalTightHalo2016Filter</a:t>
            </a:r>
          </a:p>
          <a:p>
            <a:pPr lvl="1"/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Flag.globalSuperTightHalo2016Filter</a:t>
            </a: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Flag.HBHENoiseFilter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Flag.HBHENoiseIsoFilter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Flag.eeBadScFilter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Flag.EcalDeadCellTriggerPrimitiveFilter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Flag.BadPFMuonFilter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Flag.BadPFMuonDzFilter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Flag.ecalBadCalibFilter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B2A47-A7BE-7E1C-6DEF-D9233C8AD315}"/>
              </a:ext>
            </a:extLst>
          </p:cNvPr>
          <p:cNvSpPr txBox="1"/>
          <p:nvPr/>
        </p:nvSpPr>
        <p:spPr>
          <a:xfrm>
            <a:off x="4060372" y="958846"/>
            <a:ext cx="5780314" cy="6854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Recommended filters to remove detector noise and imperfections</a:t>
            </a:r>
          </a:p>
        </p:txBody>
      </p:sp>
    </p:spTree>
    <p:extLst>
      <p:ext uri="{BB962C8B-B14F-4D97-AF65-F5344CB8AC3E}">
        <p14:creationId xmlns:p14="http://schemas.microsoft.com/office/powerpoint/2010/main" val="163372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69DF6-047B-E9CB-3F1F-3F35560A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FEB96-30E2-505E-C75C-CFF1581F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B1710-64E4-3E4A-2923-0E39EF72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C4098B-A7FF-5BCD-8221-3F4F4AD0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Avoiding Detection issues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215CE5-0BAD-CA4E-6D9C-E738A4E16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4"/>
            <a:ext cx="2773439" cy="1056746"/>
          </a:xfrm>
        </p:spPr>
        <p:txBody>
          <a:bodyPr>
            <a:normAutofit/>
          </a:bodyPr>
          <a:lstStyle/>
          <a:p>
            <a:r>
              <a:rPr lang="en-IN" sz="1600" dirty="0"/>
              <a:t>MET Filters</a:t>
            </a:r>
          </a:p>
          <a:p>
            <a:r>
              <a:rPr lang="en-IN" sz="3600" dirty="0"/>
              <a:t>HEM Veto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EA724-2E64-5E4F-0640-863438A08E8A}"/>
              </a:ext>
            </a:extLst>
          </p:cNvPr>
          <p:cNvSpPr txBox="1"/>
          <p:nvPr/>
        </p:nvSpPr>
        <p:spPr>
          <a:xfrm>
            <a:off x="6096000" y="284790"/>
            <a:ext cx="5508171" cy="806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/>
              <a:t>Hadronic Calorimeter Endcaps minus (HEM) issue 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FB7219-821E-B089-74A4-4A2E8DC21DF3}"/>
                  </a:ext>
                </a:extLst>
              </p:cNvPr>
              <p:cNvSpPr txBox="1"/>
              <p:nvPr/>
            </p:nvSpPr>
            <p:spPr>
              <a:xfrm>
                <a:off x="141515" y="2754086"/>
                <a:ext cx="5312228" cy="305888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endcaps of the hadron calorimeter failed to work in the region defined by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−3&lt;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&lt;−1.3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1.57&lt;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&lt;−0.87</m:t>
                    </m:r>
                  </m:oMath>
                </a14:m>
                <a:r>
                  <a:rPr lang="en-US" dirty="0"/>
                  <a:t> during the 2018 data taking period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leads to significant error in jet sensitive analyses.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 mitigate this effect, the all the events which have at least one jet in the specified HEM region are removed from calculations.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FB7219-821E-B089-74A4-4A2E8DC2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2754086"/>
                <a:ext cx="5312228" cy="3058885"/>
              </a:xfrm>
              <a:prstGeom prst="rect">
                <a:avLst/>
              </a:prstGeom>
              <a:blipFill>
                <a:blip r:embed="rId2"/>
                <a:stretch>
                  <a:fillRect l="-688" r="-14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1BBD0F-9BE7-A282-83A3-E6244787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725" y="1127615"/>
            <a:ext cx="6588275" cy="474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4AC686-AB9C-456F-6A06-FBAAE1A066E8}"/>
              </a:ext>
            </a:extLst>
          </p:cNvPr>
          <p:cNvSpPr txBox="1"/>
          <p:nvPr/>
        </p:nvSpPr>
        <p:spPr>
          <a:xfrm>
            <a:off x="5453743" y="5762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http://www.phys.ufl.edu/hee/cms/cms.html</a:t>
            </a:r>
          </a:p>
        </p:txBody>
      </p:sp>
    </p:spTree>
    <p:extLst>
      <p:ext uri="{BB962C8B-B14F-4D97-AF65-F5344CB8AC3E}">
        <p14:creationId xmlns:p14="http://schemas.microsoft.com/office/powerpoint/2010/main" val="85782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BB01-6BB6-9089-01DB-38B70743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46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0B44E-34CE-7171-CF69-B631E662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>
                <a:solidFill>
                  <a:srgbClr val="1656A1"/>
                </a:solidFill>
              </a:rPr>
              <a:t>15 March 2024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403F7-8F89-3205-E1D2-DEC01AC9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936C14-4017-5E44-20DE-C90D780C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73417"/>
            <a:ext cx="7234317" cy="685429"/>
          </a:xfrm>
        </p:spPr>
        <p:txBody>
          <a:bodyPr>
            <a:normAutofit fontScale="90000"/>
          </a:bodyPr>
          <a:lstStyle/>
          <a:p>
            <a:r>
              <a:rPr lang="en-IN" dirty="0"/>
              <a:t>Collider Search: Mono-X Topology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57BF4D-B659-2A69-F515-97D040AAB566}"/>
              </a:ext>
            </a:extLst>
          </p:cNvPr>
          <p:cNvGrpSpPr/>
          <p:nvPr/>
        </p:nvGrpSpPr>
        <p:grpSpPr>
          <a:xfrm>
            <a:off x="1052288" y="1355230"/>
            <a:ext cx="3164110" cy="2326305"/>
            <a:chOff x="1052288" y="1729076"/>
            <a:chExt cx="3164110" cy="232630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CD453-14AC-8F66-0A42-07ACBEE92E3D}"/>
                </a:ext>
              </a:extLst>
            </p:cNvPr>
            <p:cNvSpPr/>
            <p:nvPr/>
          </p:nvSpPr>
          <p:spPr>
            <a:xfrm>
              <a:off x="1687286" y="1970314"/>
              <a:ext cx="1894114" cy="1796143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Explosion: 8 Points 7">
              <a:extLst>
                <a:ext uri="{FF2B5EF4-FFF2-40B4-BE49-F238E27FC236}">
                  <a16:creationId xmlns:a16="http://schemas.microsoft.com/office/drawing/2014/main" id="{17DB605F-3226-026B-3C10-2FDC588A2BAB}"/>
                </a:ext>
              </a:extLst>
            </p:cNvPr>
            <p:cNvSpPr/>
            <p:nvPr/>
          </p:nvSpPr>
          <p:spPr>
            <a:xfrm>
              <a:off x="2471057" y="2721428"/>
              <a:ext cx="326572" cy="293914"/>
            </a:xfrm>
            <a:prstGeom prst="irregularSeal1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11E664-DBD5-F6E6-F3DC-6240BCEBA2E2}"/>
                </a:ext>
              </a:extLst>
            </p:cNvPr>
            <p:cNvCxnSpPr/>
            <p:nvPr/>
          </p:nvCxnSpPr>
          <p:spPr>
            <a:xfrm flipV="1">
              <a:off x="2797629" y="2046514"/>
              <a:ext cx="783771" cy="674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25D88A-A901-668F-5950-B348CE92E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286" y="3015342"/>
              <a:ext cx="783771" cy="674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BDB143-A33B-C4DD-920F-5B3C70173554}"/>
                </a:ext>
              </a:extLst>
            </p:cNvPr>
            <p:cNvSpPr txBox="1"/>
            <p:nvPr/>
          </p:nvSpPr>
          <p:spPr>
            <a:xfrm>
              <a:off x="3508826" y="1729076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DM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206440-D305-FAD3-E9A8-2B1108EBCF39}"/>
                </a:ext>
              </a:extLst>
            </p:cNvPr>
            <p:cNvSpPr txBox="1"/>
            <p:nvPr/>
          </p:nvSpPr>
          <p:spPr>
            <a:xfrm>
              <a:off x="1052288" y="3690256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DM</a:t>
              </a: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5AC2DFAB-DE6E-B687-B02D-404A4A03F422}"/>
                </a:ext>
              </a:extLst>
            </p:cNvPr>
            <p:cNvSpPr/>
            <p:nvPr/>
          </p:nvSpPr>
          <p:spPr>
            <a:xfrm rot="1207494">
              <a:off x="2383112" y="2910704"/>
              <a:ext cx="713527" cy="666477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4086477C-253A-5CE2-42B4-922F886E6EFA}"/>
                </a:ext>
              </a:extLst>
            </p:cNvPr>
            <p:cNvSpPr/>
            <p:nvPr/>
          </p:nvSpPr>
          <p:spPr>
            <a:xfrm rot="13398610">
              <a:off x="2499532" y="2935616"/>
              <a:ext cx="713527" cy="666477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A565866-F0C8-36C8-D8E0-AAB4DF07F1F3}"/>
                </a:ext>
              </a:extLst>
            </p:cNvPr>
            <p:cNvSpPr/>
            <p:nvPr/>
          </p:nvSpPr>
          <p:spPr>
            <a:xfrm rot="1207494">
              <a:off x="1959328" y="2235790"/>
              <a:ext cx="713527" cy="666477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1EFFC23-E693-A19B-3078-545B1FDEFF68}"/>
                </a:ext>
              </a:extLst>
            </p:cNvPr>
            <p:cNvSpPr/>
            <p:nvPr/>
          </p:nvSpPr>
          <p:spPr>
            <a:xfrm rot="20047186">
              <a:off x="1885695" y="2301105"/>
              <a:ext cx="713527" cy="666477"/>
            </a:xfrm>
            <a:prstGeom prst="arc">
              <a:avLst>
                <a:gd name="adj1" fmla="val 16200000"/>
                <a:gd name="adj2" fmla="val 232030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657BEC8E-E705-C1A9-924F-38F1F1187ACE}"/>
                </a:ext>
              </a:extLst>
            </p:cNvPr>
            <p:cNvSpPr/>
            <p:nvPr/>
          </p:nvSpPr>
          <p:spPr>
            <a:xfrm rot="10517435">
              <a:off x="2011348" y="2235789"/>
              <a:ext cx="713527" cy="666477"/>
            </a:xfrm>
            <a:prstGeom prst="arc">
              <a:avLst>
                <a:gd name="adj1" fmla="val 16200000"/>
                <a:gd name="adj2" fmla="val 1864234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FAF30E-7F14-B7EF-7131-638B1E8B45CB}"/>
              </a:ext>
            </a:extLst>
          </p:cNvPr>
          <p:cNvGrpSpPr/>
          <p:nvPr/>
        </p:nvGrpSpPr>
        <p:grpSpPr>
          <a:xfrm>
            <a:off x="1049722" y="4074641"/>
            <a:ext cx="2952218" cy="1520759"/>
            <a:chOff x="910394" y="4500001"/>
            <a:chExt cx="2952218" cy="152075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ACE274-C32E-95DC-A4BF-573E5CD856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9768" y="5442037"/>
              <a:ext cx="616685" cy="3332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9D933A-DC53-2D85-CD72-64A4820E0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9768" y="4833964"/>
              <a:ext cx="616685" cy="3507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2FFB00-1306-0208-A2BC-31366E4E1CA4}"/>
                </a:ext>
              </a:extLst>
            </p:cNvPr>
            <p:cNvSpPr/>
            <p:nvPr/>
          </p:nvSpPr>
          <p:spPr>
            <a:xfrm>
              <a:off x="1801678" y="5052994"/>
              <a:ext cx="566433" cy="503299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3F5247-1325-8903-A219-22F86660C40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091" y="5416648"/>
              <a:ext cx="603930" cy="299098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172CAE9-D12A-2F06-87F2-B527BBCC7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237" y="4848220"/>
              <a:ext cx="629784" cy="349398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27719EE-5D41-E00D-61BF-E09367DA3125}"/>
                </a:ext>
              </a:extLst>
            </p:cNvPr>
            <p:cNvSpPr/>
            <p:nvPr/>
          </p:nvSpPr>
          <p:spPr>
            <a:xfrm rot="7454665">
              <a:off x="1529401" y="4954823"/>
              <a:ext cx="120770" cy="15527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9354321-6C99-AFC8-475D-79417D8319B4}"/>
                </a:ext>
              </a:extLst>
            </p:cNvPr>
            <p:cNvSpPr/>
            <p:nvPr/>
          </p:nvSpPr>
          <p:spPr>
            <a:xfrm rot="14212402">
              <a:off x="1605648" y="5488558"/>
              <a:ext cx="120770" cy="15527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363A6FD-CD93-65C2-00AE-885F0E16BCBF}"/>
                    </a:ext>
                  </a:extLst>
                </p:cNvPr>
                <p:cNvSpPr txBox="1"/>
                <p:nvPr/>
              </p:nvSpPr>
              <p:spPr>
                <a:xfrm>
                  <a:off x="964428" y="4500001"/>
                  <a:ext cx="441646" cy="52651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363A6FD-CD93-65C2-00AE-885F0E16B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28" y="4500001"/>
                  <a:ext cx="441646" cy="52651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683F4EB-7A7D-6ADA-82E5-1BA16684BFDC}"/>
                    </a:ext>
                  </a:extLst>
                </p:cNvPr>
                <p:cNvSpPr txBox="1"/>
                <p:nvPr/>
              </p:nvSpPr>
              <p:spPr>
                <a:xfrm>
                  <a:off x="910394" y="5494246"/>
                  <a:ext cx="441646" cy="52651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683F4EB-7A7D-6ADA-82E5-1BA16684B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394" y="5494246"/>
                  <a:ext cx="441646" cy="5265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E65EE2-498F-D16E-428E-500E7624C35B}"/>
                </a:ext>
              </a:extLst>
            </p:cNvPr>
            <p:cNvSpPr txBox="1"/>
            <p:nvPr/>
          </p:nvSpPr>
          <p:spPr>
            <a:xfrm>
              <a:off x="2920021" y="4500001"/>
              <a:ext cx="892629" cy="4388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800" dirty="0"/>
                <a:t>DM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6F99E9-C93C-ED62-E194-3BBB7A37FFD7}"/>
                </a:ext>
              </a:extLst>
            </p:cNvPr>
            <p:cNvSpPr txBox="1"/>
            <p:nvPr/>
          </p:nvSpPr>
          <p:spPr>
            <a:xfrm>
              <a:off x="2969983" y="5545030"/>
              <a:ext cx="892629" cy="4388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800" dirty="0"/>
                <a:t>DM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184B439-A153-BE3B-559F-171A3A8323FD}"/>
              </a:ext>
            </a:extLst>
          </p:cNvPr>
          <p:cNvGrpSpPr/>
          <p:nvPr/>
        </p:nvGrpSpPr>
        <p:grpSpPr>
          <a:xfrm>
            <a:off x="6688518" y="3555395"/>
            <a:ext cx="3361334" cy="2285383"/>
            <a:chOff x="6688518" y="3555395"/>
            <a:chExt cx="3361334" cy="228538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DCC255B-EFA7-C908-5EBF-9CF9AE25B15A}"/>
                </a:ext>
              </a:extLst>
            </p:cNvPr>
            <p:cNvGrpSpPr/>
            <p:nvPr/>
          </p:nvGrpSpPr>
          <p:grpSpPr>
            <a:xfrm>
              <a:off x="6688518" y="3744936"/>
              <a:ext cx="2681935" cy="1730717"/>
              <a:chOff x="910394" y="4290043"/>
              <a:chExt cx="2681935" cy="173071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B47D7CB-6774-2D8A-4AB2-5DBD35F90F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768" y="5442037"/>
                <a:ext cx="616685" cy="3332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9620293-F06E-1905-0E0E-9CA085707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9768" y="4833964"/>
                <a:ext cx="616685" cy="3507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DDFC407-1FE0-C189-5BD8-E0D0D37CD969}"/>
                  </a:ext>
                </a:extLst>
              </p:cNvPr>
              <p:cNvSpPr/>
              <p:nvPr/>
            </p:nvSpPr>
            <p:spPr>
              <a:xfrm>
                <a:off x="1801678" y="5052994"/>
                <a:ext cx="566433" cy="50329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7F33555-4594-A6CE-273A-CE61F2B422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5040" y="5126067"/>
                <a:ext cx="685665" cy="178416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877F65-F053-CBE6-751E-6C20BE4585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1433" y="4719428"/>
                <a:ext cx="206930" cy="352283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F5A661B3-12D8-250E-C071-10D717B1EB6E}"/>
                  </a:ext>
                </a:extLst>
              </p:cNvPr>
              <p:cNvSpPr/>
              <p:nvPr/>
            </p:nvSpPr>
            <p:spPr>
              <a:xfrm rot="7454665">
                <a:off x="1529401" y="4954823"/>
                <a:ext cx="120770" cy="15527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BC43CB1D-FE89-AC1E-20BB-3B89C0ACD4C8}"/>
                  </a:ext>
                </a:extLst>
              </p:cNvPr>
              <p:cNvSpPr/>
              <p:nvPr/>
            </p:nvSpPr>
            <p:spPr>
              <a:xfrm rot="14212402">
                <a:off x="1605648" y="5488558"/>
                <a:ext cx="120770" cy="15527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457690B6-661E-57F4-25C2-9A39D6496E1E}"/>
                      </a:ext>
                    </a:extLst>
                  </p:cNvPr>
                  <p:cNvSpPr txBox="1"/>
                  <p:nvPr/>
                </p:nvSpPr>
                <p:spPr>
                  <a:xfrm>
                    <a:off x="964428" y="4500001"/>
                    <a:ext cx="441646" cy="52651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457690B6-661E-57F4-25C2-9A39D6496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428" y="4500001"/>
                    <a:ext cx="441646" cy="5265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0F7D787-B1AE-25C3-0BCB-82032B1EFE7D}"/>
                      </a:ext>
                    </a:extLst>
                  </p:cNvPr>
                  <p:cNvSpPr txBox="1"/>
                  <p:nvPr/>
                </p:nvSpPr>
                <p:spPr>
                  <a:xfrm>
                    <a:off x="910394" y="5494246"/>
                    <a:ext cx="441646" cy="52651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0F7D787-B1AE-25C3-0BCB-82032B1E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394" y="5494246"/>
                    <a:ext cx="441646" cy="5265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841366D-8946-6068-F5F0-CF912017BF22}"/>
                  </a:ext>
                </a:extLst>
              </p:cNvPr>
              <p:cNvSpPr txBox="1"/>
              <p:nvPr/>
            </p:nvSpPr>
            <p:spPr>
              <a:xfrm>
                <a:off x="2198436" y="4290043"/>
                <a:ext cx="892629" cy="4388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800" dirty="0"/>
                  <a:t>DM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C5F597-7C9A-E7C9-F566-9410B20FE0BD}"/>
                  </a:ext>
                </a:extLst>
              </p:cNvPr>
              <p:cNvSpPr txBox="1"/>
              <p:nvPr/>
            </p:nvSpPr>
            <p:spPr>
              <a:xfrm>
                <a:off x="2699700" y="4804246"/>
                <a:ext cx="892629" cy="4388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800" dirty="0"/>
                  <a:t>DM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DDB7F095-5084-FEF1-5589-A7652590E32C}"/>
                    </a:ext>
                  </a:extLst>
                </p:cNvPr>
                <p:cNvSpPr txBox="1"/>
                <p:nvPr/>
              </p:nvSpPr>
              <p:spPr>
                <a:xfrm>
                  <a:off x="9370453" y="3555395"/>
                  <a:ext cx="679399" cy="552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𝒎𝒊𝒔𝒔</m:t>
                          </m:r>
                        </m:sup>
                      </m:sSubSup>
                    </m:oMath>
                  </a14:m>
                  <a:r>
                    <a:rPr lang="en-IN" sz="28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DDB7F095-5084-FEF1-5589-A7652590E3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453" y="3555395"/>
                  <a:ext cx="679399" cy="552331"/>
                </a:xfrm>
                <a:prstGeom prst="rect">
                  <a:avLst/>
                </a:prstGeom>
                <a:blipFill>
                  <a:blip r:embed="rId6"/>
                  <a:stretch>
                    <a:fillRect r="-3125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49C06A87-E510-FF5D-8032-0498CFBE4919}"/>
                </a:ext>
              </a:extLst>
            </p:cNvPr>
            <p:cNvSpPr/>
            <p:nvPr/>
          </p:nvSpPr>
          <p:spPr>
            <a:xfrm rot="20074306">
              <a:off x="9088748" y="3666904"/>
              <a:ext cx="224060" cy="667802"/>
            </a:xfrm>
            <a:prstGeom prst="rightBracket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3146F6-42BE-AC5F-F7F0-0DBB67A4A131}"/>
                </a:ext>
              </a:extLst>
            </p:cNvPr>
            <p:cNvCxnSpPr>
              <a:cxnSpLocks/>
            </p:cNvCxnSpPr>
            <p:nvPr/>
          </p:nvCxnSpPr>
          <p:spPr>
            <a:xfrm>
              <a:off x="7999456" y="4979807"/>
              <a:ext cx="423418" cy="4958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EC42B5F-AC8B-282E-F269-C6B1FE60D6D7}"/>
                </a:ext>
              </a:extLst>
            </p:cNvPr>
            <p:cNvSpPr txBox="1"/>
            <p:nvPr/>
          </p:nvSpPr>
          <p:spPr>
            <a:xfrm>
              <a:off x="8249490" y="5475653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3200" dirty="0">
                  <a:solidFill>
                    <a:schemeClr val="accent6"/>
                  </a:solidFill>
                </a:rPr>
                <a:t>X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7A46FFE-4A92-3C18-66E3-DD45D951B088}"/>
              </a:ext>
            </a:extLst>
          </p:cNvPr>
          <p:cNvSpPr txBox="1"/>
          <p:nvPr/>
        </p:nvSpPr>
        <p:spPr>
          <a:xfrm>
            <a:off x="0" y="1418045"/>
            <a:ext cx="1687286" cy="11647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1600" dirty="0"/>
              <a:t>Back to undetectable dark matter production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7D13955-EC23-AED5-F29A-AFF99DB1DF54}"/>
              </a:ext>
            </a:extLst>
          </p:cNvPr>
          <p:cNvGrpSpPr/>
          <p:nvPr/>
        </p:nvGrpSpPr>
        <p:grpSpPr>
          <a:xfrm>
            <a:off x="5941335" y="895487"/>
            <a:ext cx="6176233" cy="2640335"/>
            <a:chOff x="5941335" y="895487"/>
            <a:chExt cx="6176233" cy="264033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CB936E-8A62-F6C7-A3B9-8CD4E8E5E46D}"/>
                </a:ext>
              </a:extLst>
            </p:cNvPr>
            <p:cNvGrpSpPr/>
            <p:nvPr/>
          </p:nvGrpSpPr>
          <p:grpSpPr>
            <a:xfrm>
              <a:off x="7326082" y="1235483"/>
              <a:ext cx="2916223" cy="2037381"/>
              <a:chOff x="1687286" y="1729076"/>
              <a:chExt cx="2916223" cy="203738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F370F03-8F76-A317-B761-7A59B2DAB3CD}"/>
                  </a:ext>
                </a:extLst>
              </p:cNvPr>
              <p:cNvSpPr/>
              <p:nvPr/>
            </p:nvSpPr>
            <p:spPr>
              <a:xfrm>
                <a:off x="1687286" y="1970314"/>
                <a:ext cx="1894114" cy="1796143"/>
              </a:xfrm>
              <a:prstGeom prst="ellips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Explosion: 8 Points 48">
                <a:extLst>
                  <a:ext uri="{FF2B5EF4-FFF2-40B4-BE49-F238E27FC236}">
                    <a16:creationId xmlns:a16="http://schemas.microsoft.com/office/drawing/2014/main" id="{F1B0CDAD-53C1-BB39-7988-0C82E3999DDE}"/>
                  </a:ext>
                </a:extLst>
              </p:cNvPr>
              <p:cNvSpPr/>
              <p:nvPr/>
            </p:nvSpPr>
            <p:spPr>
              <a:xfrm>
                <a:off x="2471057" y="2721428"/>
                <a:ext cx="326572" cy="293914"/>
              </a:xfrm>
              <a:prstGeom prst="irregularSeal1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E798B77-2B9D-371B-2070-3F6556C7583D}"/>
                  </a:ext>
                </a:extLst>
              </p:cNvPr>
              <p:cNvCxnSpPr/>
              <p:nvPr/>
            </p:nvCxnSpPr>
            <p:spPr>
              <a:xfrm flipV="1">
                <a:off x="2797629" y="2046514"/>
                <a:ext cx="783771" cy="6749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39CDB03-2424-931F-7AC0-10A8839F33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8457" y="2646224"/>
                <a:ext cx="1102873" cy="1293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0943536-3110-C352-D5AC-24553F8437DF}"/>
                  </a:ext>
                </a:extLst>
              </p:cNvPr>
              <p:cNvSpPr txBox="1"/>
              <p:nvPr/>
            </p:nvSpPr>
            <p:spPr>
              <a:xfrm>
                <a:off x="3508826" y="1729076"/>
                <a:ext cx="707572" cy="3651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000" dirty="0"/>
                  <a:t>DM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AC9576B-01F3-817C-E4D4-D2B16913499A}"/>
                  </a:ext>
                </a:extLst>
              </p:cNvPr>
              <p:cNvSpPr txBox="1"/>
              <p:nvPr/>
            </p:nvSpPr>
            <p:spPr>
              <a:xfrm>
                <a:off x="3895937" y="2416818"/>
                <a:ext cx="707572" cy="3651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000" dirty="0"/>
                  <a:t>DM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9B08C7C2-5EEB-2299-0BDE-62E8265AE8BE}"/>
                  </a:ext>
                </a:extLst>
              </p:cNvPr>
              <p:cNvSpPr/>
              <p:nvPr/>
            </p:nvSpPr>
            <p:spPr>
              <a:xfrm rot="1207494">
                <a:off x="2383112" y="2910704"/>
                <a:ext cx="713527" cy="66647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0A1BD710-DC98-4730-3D91-903BF999D556}"/>
                  </a:ext>
                </a:extLst>
              </p:cNvPr>
              <p:cNvSpPr/>
              <p:nvPr/>
            </p:nvSpPr>
            <p:spPr>
              <a:xfrm rot="13398610">
                <a:off x="2499532" y="2935616"/>
                <a:ext cx="713527" cy="66647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0773A1A7-68CF-2D40-7F93-573BF7AA508B}"/>
                  </a:ext>
                </a:extLst>
              </p:cNvPr>
              <p:cNvSpPr/>
              <p:nvPr/>
            </p:nvSpPr>
            <p:spPr>
              <a:xfrm rot="1207494">
                <a:off x="1959328" y="2235790"/>
                <a:ext cx="713527" cy="66647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06190AAF-1E51-DA8C-537D-94295AA53BDF}"/>
                  </a:ext>
                </a:extLst>
              </p:cNvPr>
              <p:cNvSpPr/>
              <p:nvPr/>
            </p:nvSpPr>
            <p:spPr>
              <a:xfrm rot="20047186">
                <a:off x="1885695" y="2301105"/>
                <a:ext cx="713527" cy="666477"/>
              </a:xfrm>
              <a:prstGeom prst="arc">
                <a:avLst>
                  <a:gd name="adj1" fmla="val 16200000"/>
                  <a:gd name="adj2" fmla="val 232030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40DE3718-65B4-0462-BDC5-DB50A5B51179}"/>
                  </a:ext>
                </a:extLst>
              </p:cNvPr>
              <p:cNvSpPr/>
              <p:nvPr/>
            </p:nvSpPr>
            <p:spPr>
              <a:xfrm rot="10517435">
                <a:off x="2011348" y="2235789"/>
                <a:ext cx="713527" cy="666477"/>
              </a:xfrm>
              <a:prstGeom prst="arc">
                <a:avLst>
                  <a:gd name="adj1" fmla="val 16200000"/>
                  <a:gd name="adj2" fmla="val 1864234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3D523F-87F8-76E4-8341-C62AF1C34E0A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>
              <a:off x="7211020" y="2410229"/>
              <a:ext cx="890792" cy="5718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E4FB1BD-02E0-FB82-BA75-BB4A1D245545}"/>
                </a:ext>
              </a:extLst>
            </p:cNvPr>
            <p:cNvSpPr txBox="1"/>
            <p:nvPr/>
          </p:nvSpPr>
          <p:spPr>
            <a:xfrm>
              <a:off x="6503448" y="2799495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3200" dirty="0">
                  <a:solidFill>
                    <a:schemeClr val="accent6"/>
                  </a:solidFill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58858EF-A4F4-F5F0-1ADA-FDEB9E50A6A4}"/>
                    </a:ext>
                  </a:extLst>
                </p:cNvPr>
                <p:cNvSpPr txBox="1"/>
                <p:nvPr/>
              </p:nvSpPr>
              <p:spPr>
                <a:xfrm>
                  <a:off x="10504714" y="1100201"/>
                  <a:ext cx="679399" cy="552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𝒎𝒊𝒔𝒔</m:t>
                          </m:r>
                        </m:sup>
                      </m:sSubSup>
                    </m:oMath>
                  </a14:m>
                  <a:r>
                    <a:rPr lang="en-IN" sz="28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58858EF-A4F4-F5F0-1ADA-FDEB9E50A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714" y="1100201"/>
                  <a:ext cx="679399" cy="552331"/>
                </a:xfrm>
                <a:prstGeom prst="rect">
                  <a:avLst/>
                </a:prstGeom>
                <a:blipFill>
                  <a:blip r:embed="rId7"/>
                  <a:stretch>
                    <a:fillRect r="-3125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EE6499B-8382-B2BB-5A1F-A2952788C6CD}"/>
                </a:ext>
              </a:extLst>
            </p:cNvPr>
            <p:cNvSpPr txBox="1"/>
            <p:nvPr/>
          </p:nvSpPr>
          <p:spPr>
            <a:xfrm>
              <a:off x="5941335" y="3170697"/>
              <a:ext cx="1563914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(SM particle)</a:t>
              </a:r>
            </a:p>
          </p:txBody>
        </p:sp>
        <p:sp>
          <p:nvSpPr>
            <p:cNvPr id="91" name="Right Bracket 90">
              <a:extLst>
                <a:ext uri="{FF2B5EF4-FFF2-40B4-BE49-F238E27FC236}">
                  <a16:creationId xmlns:a16="http://schemas.microsoft.com/office/drawing/2014/main" id="{E7443FE9-320C-B4C7-FE4D-A0CD8275EB4E}"/>
                </a:ext>
              </a:extLst>
            </p:cNvPr>
            <p:cNvSpPr/>
            <p:nvPr/>
          </p:nvSpPr>
          <p:spPr>
            <a:xfrm rot="20074306">
              <a:off x="9941040" y="895487"/>
              <a:ext cx="453801" cy="1276151"/>
            </a:xfrm>
            <a:prstGeom prst="rightBracket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5ECF7C5-C8D3-5469-8D51-9A86C071D7F8}"/>
                </a:ext>
              </a:extLst>
            </p:cNvPr>
            <p:cNvSpPr txBox="1"/>
            <p:nvPr/>
          </p:nvSpPr>
          <p:spPr>
            <a:xfrm>
              <a:off x="10539232" y="1646054"/>
              <a:ext cx="1578336" cy="49469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1600" dirty="0"/>
                <a:t>(Measurable)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1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1A1A1-7D8F-33A4-75AC-47B341FD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47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201BE-526E-9FD1-DABE-747BDD06F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>
                <a:solidFill>
                  <a:srgbClr val="1656A1"/>
                </a:solidFill>
              </a:rPr>
              <a:t>15 March 2024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4AA08-4692-F4FA-5BB9-9675FC98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FEB8E-EEF1-C91F-AB95-E9D60719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Mono Higgs Searches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DFB45-7E08-8847-9C52-C5BBCCF147B7}"/>
              </a:ext>
            </a:extLst>
          </p:cNvPr>
          <p:cNvSpPr txBox="1"/>
          <p:nvPr/>
        </p:nvSpPr>
        <p:spPr>
          <a:xfrm>
            <a:off x="387261" y="1230085"/>
            <a:ext cx="4466408" cy="278674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dirty="0"/>
              <a:t>No Initial State Radiation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More closely connected to DM production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Signal Signature has a high MET trail which helps to separate the signal from background.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8DCB6-57C7-B398-70A1-C4075F91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543" y="376607"/>
            <a:ext cx="3819525" cy="28084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301BFF-8E58-1704-4DEC-DF9470C94140}"/>
              </a:ext>
            </a:extLst>
          </p:cNvPr>
          <p:cNvGrpSpPr/>
          <p:nvPr/>
        </p:nvGrpSpPr>
        <p:grpSpPr>
          <a:xfrm>
            <a:off x="5120975" y="3429000"/>
            <a:ext cx="3361334" cy="2285383"/>
            <a:chOff x="6688518" y="3555395"/>
            <a:chExt cx="3361334" cy="228538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9FEF3C-5DBE-4509-8540-672053099573}"/>
                </a:ext>
              </a:extLst>
            </p:cNvPr>
            <p:cNvGrpSpPr/>
            <p:nvPr/>
          </p:nvGrpSpPr>
          <p:grpSpPr>
            <a:xfrm>
              <a:off x="6688518" y="3744936"/>
              <a:ext cx="2681935" cy="1730717"/>
              <a:chOff x="910394" y="4290043"/>
              <a:chExt cx="2681935" cy="173071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31D43DE-DA08-89BE-5710-D49978227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768" y="5442037"/>
                <a:ext cx="616685" cy="3332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D6308E9-601B-6BC4-898F-CE83D61782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9768" y="4833964"/>
                <a:ext cx="616685" cy="3507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25F0821-4224-6C32-402D-B10E09FA31AE}"/>
                  </a:ext>
                </a:extLst>
              </p:cNvPr>
              <p:cNvSpPr/>
              <p:nvPr/>
            </p:nvSpPr>
            <p:spPr>
              <a:xfrm>
                <a:off x="1801678" y="5052994"/>
                <a:ext cx="566433" cy="50329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D30EA2F-234D-4E60-C0EA-C8BF04E5C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5040" y="5126067"/>
                <a:ext cx="685665" cy="178416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B5CAEA8-83AB-D124-ADC0-51141CA8E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1433" y="4719428"/>
                <a:ext cx="206930" cy="352283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25FEA135-73B6-F3E2-5EE1-4CED726E9804}"/>
                  </a:ext>
                </a:extLst>
              </p:cNvPr>
              <p:cNvSpPr/>
              <p:nvPr/>
            </p:nvSpPr>
            <p:spPr>
              <a:xfrm rot="7454665">
                <a:off x="1529401" y="4954823"/>
                <a:ext cx="120770" cy="15527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7E9EA15D-26E3-4C46-D0EE-0A409AF62B88}"/>
                  </a:ext>
                </a:extLst>
              </p:cNvPr>
              <p:cNvSpPr/>
              <p:nvPr/>
            </p:nvSpPr>
            <p:spPr>
              <a:xfrm rot="14212402">
                <a:off x="1605648" y="5488558"/>
                <a:ext cx="120770" cy="15527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4BFA8D5-0A0A-8D89-E690-141E49C9C513}"/>
                      </a:ext>
                    </a:extLst>
                  </p:cNvPr>
                  <p:cNvSpPr txBox="1"/>
                  <p:nvPr/>
                </p:nvSpPr>
                <p:spPr>
                  <a:xfrm>
                    <a:off x="964428" y="4500001"/>
                    <a:ext cx="441646" cy="52651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4BFA8D5-0A0A-8D89-E690-141E49C9C5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428" y="4500001"/>
                    <a:ext cx="441646" cy="52651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92B5B0C-A2ED-1B05-CBFA-4417B4F47AE9}"/>
                      </a:ext>
                    </a:extLst>
                  </p:cNvPr>
                  <p:cNvSpPr txBox="1"/>
                  <p:nvPr/>
                </p:nvSpPr>
                <p:spPr>
                  <a:xfrm>
                    <a:off x="910394" y="5494246"/>
                    <a:ext cx="441646" cy="52651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92B5B0C-A2ED-1B05-CBFA-4417B4F47A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394" y="5494246"/>
                    <a:ext cx="441646" cy="5265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4576122-D824-FD16-B4B7-B995625521CB}"/>
                      </a:ext>
                    </a:extLst>
                  </p:cNvPr>
                  <p:cNvSpPr txBox="1"/>
                  <p:nvPr/>
                </p:nvSpPr>
                <p:spPr>
                  <a:xfrm>
                    <a:off x="2198436" y="4290043"/>
                    <a:ext cx="892629" cy="4388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4576122-D824-FD16-B4B7-B995625521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8436" y="4290043"/>
                    <a:ext cx="892629" cy="4388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519426A-9104-811E-AEC1-331BC799D1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700" y="4804246"/>
                    <a:ext cx="892629" cy="4388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ac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519426A-9104-811E-AEC1-331BC799D1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9700" y="4804246"/>
                    <a:ext cx="892629" cy="4388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12FD05-799E-365C-61D1-58A2BE11DDB3}"/>
                    </a:ext>
                  </a:extLst>
                </p:cNvPr>
                <p:cNvSpPr txBox="1"/>
                <p:nvPr/>
              </p:nvSpPr>
              <p:spPr>
                <a:xfrm>
                  <a:off x="9370453" y="3555395"/>
                  <a:ext cx="679399" cy="552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𝒎𝒊𝒔𝒔</m:t>
                          </m:r>
                        </m:sup>
                      </m:sSubSup>
                    </m:oMath>
                  </a14:m>
                  <a:r>
                    <a:rPr lang="en-IN" sz="28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12FD05-799E-365C-61D1-58A2BE11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453" y="3555395"/>
                  <a:ext cx="679399" cy="552331"/>
                </a:xfrm>
                <a:prstGeom prst="rect">
                  <a:avLst/>
                </a:prstGeom>
                <a:blipFill>
                  <a:blip r:embed="rId7"/>
                  <a:stretch>
                    <a:fillRect r="-324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6204D20-E7B6-F5A4-BA95-B0E98AA03960}"/>
                </a:ext>
              </a:extLst>
            </p:cNvPr>
            <p:cNvSpPr/>
            <p:nvPr/>
          </p:nvSpPr>
          <p:spPr>
            <a:xfrm rot="20074306">
              <a:off x="9088748" y="3666904"/>
              <a:ext cx="224060" cy="667802"/>
            </a:xfrm>
            <a:prstGeom prst="rightBracket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4DF4BB-E390-2034-7C46-061C1B25F2AB}"/>
                </a:ext>
              </a:extLst>
            </p:cNvPr>
            <p:cNvCxnSpPr>
              <a:cxnSpLocks/>
            </p:cNvCxnSpPr>
            <p:nvPr/>
          </p:nvCxnSpPr>
          <p:spPr>
            <a:xfrm>
              <a:off x="7999456" y="4979807"/>
              <a:ext cx="423418" cy="4958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7EE1A-D87C-9FB0-4F4C-3A41C0980680}"/>
                </a:ext>
              </a:extLst>
            </p:cNvPr>
            <p:cNvSpPr txBox="1"/>
            <p:nvPr/>
          </p:nvSpPr>
          <p:spPr>
            <a:xfrm>
              <a:off x="8249490" y="5475653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3200" dirty="0">
                  <a:solidFill>
                    <a:schemeClr val="accent6"/>
                  </a:solidFill>
                </a:rPr>
                <a:t>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5FF0DA-C554-B6E5-EA2B-C5EF7D12B0D3}"/>
              </a:ext>
            </a:extLst>
          </p:cNvPr>
          <p:cNvGrpSpPr/>
          <p:nvPr/>
        </p:nvGrpSpPr>
        <p:grpSpPr>
          <a:xfrm rot="1446134">
            <a:off x="7365913" y="4973772"/>
            <a:ext cx="967346" cy="1066464"/>
            <a:chOff x="10774392" y="222972"/>
            <a:chExt cx="967346" cy="106646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9E2CC5-56CD-4316-2E26-76E9D59503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4392" y="483079"/>
              <a:ext cx="474453" cy="52621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62C820-610C-18F7-8B74-0673AFB79B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4392" y="1009291"/>
              <a:ext cx="629729" cy="12076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3BA3F5B-04FB-799E-9E63-D09156742477}"/>
                </a:ext>
              </a:extLst>
            </p:cNvPr>
            <p:cNvSpPr/>
            <p:nvPr/>
          </p:nvSpPr>
          <p:spPr>
            <a:xfrm rot="13318394">
              <a:off x="10981426" y="629728"/>
              <a:ext cx="120770" cy="155276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DA64D0F9-36E8-3D5D-3FD0-EC8400989B99}"/>
                </a:ext>
              </a:extLst>
            </p:cNvPr>
            <p:cNvSpPr/>
            <p:nvPr/>
          </p:nvSpPr>
          <p:spPr>
            <a:xfrm rot="6000162">
              <a:off x="11078243" y="999562"/>
              <a:ext cx="120770" cy="155276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CA2CCF-3B2D-13AD-E1AD-A2073DE3732F}"/>
                    </a:ext>
                  </a:extLst>
                </p:cNvPr>
                <p:cNvSpPr txBox="1"/>
                <p:nvPr/>
              </p:nvSpPr>
              <p:spPr>
                <a:xfrm>
                  <a:off x="11291742" y="222972"/>
                  <a:ext cx="304313" cy="31875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IN" sz="1600" b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CA2CCF-3B2D-13AD-E1AD-A2073DE37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742" y="222972"/>
                  <a:ext cx="304313" cy="318752"/>
                </a:xfrm>
                <a:prstGeom prst="rect">
                  <a:avLst/>
                </a:prstGeom>
                <a:blipFill>
                  <a:blip r:embed="rId8"/>
                  <a:stretch>
                    <a:fillRect r="-2388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6AF28D3-11E4-C032-9239-9938D71B9D52}"/>
                    </a:ext>
                  </a:extLst>
                </p:cNvPr>
                <p:cNvSpPr txBox="1"/>
                <p:nvPr/>
              </p:nvSpPr>
              <p:spPr>
                <a:xfrm>
                  <a:off x="11437425" y="970684"/>
                  <a:ext cx="304313" cy="31875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IN" sz="1600" b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6AF28D3-11E4-C032-9239-9938D71B9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425" y="970684"/>
                  <a:ext cx="304313" cy="31875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00CD49A-B437-3728-D107-2925F9149E33}"/>
              </a:ext>
            </a:extLst>
          </p:cNvPr>
          <p:cNvSpPr txBox="1"/>
          <p:nvPr/>
        </p:nvSpPr>
        <p:spPr>
          <a:xfrm>
            <a:off x="8697686" y="4057395"/>
            <a:ext cx="3058885" cy="7960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/>
              <a:t>H(125)-&gt;bb branching ratio is ~ 57%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9E85B4-4B48-0C2B-144E-13CBA45AB1CB}"/>
              </a:ext>
            </a:extLst>
          </p:cNvPr>
          <p:cNvCxnSpPr/>
          <p:nvPr/>
        </p:nvCxnSpPr>
        <p:spPr>
          <a:xfrm>
            <a:off x="9296400" y="376607"/>
            <a:ext cx="0" cy="280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92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48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Other backgrounds </a:t>
            </a:r>
            <a:r>
              <a:rPr lang="en-IN" sz="3600" dirty="0"/>
              <a:t>(continued)</a:t>
            </a:r>
          </a:p>
        </p:txBody>
      </p:sp>
      <p:pic>
        <p:nvPicPr>
          <p:cNvPr id="5122" name="Picture 2" descr="1: Drell-Yan process: a quark of one hadron and an antiquark of another...  | Download Scientific Diagram">
            <a:extLst>
              <a:ext uri="{FF2B5EF4-FFF2-40B4-BE49-F238E27FC236}">
                <a16:creationId xmlns:a16="http://schemas.microsoft.com/office/drawing/2014/main" id="{DE683787-B074-1DA6-952F-4134B0BD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" y="1125999"/>
            <a:ext cx="3687536" cy="22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92AF-E0BD-A62A-CCBE-3806B3EF1BFB}"/>
              </a:ext>
            </a:extLst>
          </p:cNvPr>
          <p:cNvSpPr txBox="1"/>
          <p:nvPr/>
        </p:nvSpPr>
        <p:spPr>
          <a:xfrm>
            <a:off x="1219200" y="3762954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 err="1">
                <a:hlinkClick r:id="rId3"/>
              </a:rPr>
              <a:t>Drell-Yan+Jets</a:t>
            </a:r>
            <a:endParaRPr lang="en-IN" sz="2800" dirty="0"/>
          </a:p>
        </p:txBody>
      </p:sp>
      <p:pic>
        <p:nvPicPr>
          <p:cNvPr id="5124" name="Picture 4" descr="12: LO Feynman diagrams for semileptonic diboson production in WZ and... |  Download Scientific Diagram">
            <a:extLst>
              <a:ext uri="{FF2B5EF4-FFF2-40B4-BE49-F238E27FC236}">
                <a16:creationId xmlns:a16="http://schemas.microsoft.com/office/drawing/2014/main" id="{01EE5C68-03E3-859D-34B5-F4671090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93" y="0"/>
            <a:ext cx="55911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8EAA676-2116-D9CA-8001-5455C5F4FA9C}"/>
              </a:ext>
            </a:extLst>
          </p:cNvPr>
          <p:cNvSpPr txBox="1"/>
          <p:nvPr/>
        </p:nvSpPr>
        <p:spPr>
          <a:xfrm>
            <a:off x="8089670" y="2274186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 err="1">
                <a:hlinkClick r:id="rId5"/>
              </a:rPr>
              <a:t>Diboson</a:t>
            </a:r>
            <a:r>
              <a:rPr lang="en-IN" sz="2800" dirty="0">
                <a:hlinkClick r:id="rId5"/>
              </a:rPr>
              <a:t> VV</a:t>
            </a:r>
            <a:endParaRPr lang="en-IN" sz="2800" dirty="0"/>
          </a:p>
        </p:txBody>
      </p:sp>
      <p:pic>
        <p:nvPicPr>
          <p:cNvPr id="5126" name="Picture 6" descr="WHZH&#10;        Introduction">
            <a:extLst>
              <a:ext uri="{FF2B5EF4-FFF2-40B4-BE49-F238E27FC236}">
                <a16:creationId xmlns:a16="http://schemas.microsoft.com/office/drawing/2014/main" id="{8E86CD3E-9A86-40B6-75FB-B2AB847E1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25" y="3207209"/>
            <a:ext cx="7739743" cy="18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AC49E-1B35-00E5-571C-82BFA2B75A8E}"/>
              </a:ext>
            </a:extLst>
          </p:cNvPr>
          <p:cNvSpPr txBox="1"/>
          <p:nvPr/>
        </p:nvSpPr>
        <p:spPr>
          <a:xfrm>
            <a:off x="6839480" y="5258006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hlinkClick r:id="rId7"/>
              </a:rPr>
              <a:t>SM-Higgs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3879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49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Other backgrounds</a:t>
            </a:r>
          </a:p>
        </p:txBody>
      </p:sp>
      <p:pic>
        <p:nvPicPr>
          <p:cNvPr id="2050" name="Picture 2" descr="latex:feynman [CMS Wiki Pages]">
            <a:extLst>
              <a:ext uri="{FF2B5EF4-FFF2-40B4-BE49-F238E27FC236}">
                <a16:creationId xmlns:a16="http://schemas.microsoft.com/office/drawing/2014/main" id="{A458D8D1-540F-7AC1-10AE-0E104AB95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4" y="1598442"/>
            <a:ext cx="3309077" cy="25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4DDF4-387E-E10D-7935-7812B2EA870D}"/>
              </a:ext>
            </a:extLst>
          </p:cNvPr>
          <p:cNvSpPr txBox="1"/>
          <p:nvPr/>
        </p:nvSpPr>
        <p:spPr>
          <a:xfrm>
            <a:off x="1719942" y="4277060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 err="1">
                <a:hlinkClick r:id="rId3"/>
              </a:rPr>
              <a:t>W+Jets</a:t>
            </a:r>
            <a:endParaRPr lang="en-IN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4BB318-771F-2D8B-109A-D14736F65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00" r="47115" b="12515"/>
          <a:stretch/>
        </p:blipFill>
        <p:spPr bwMode="auto">
          <a:xfrm>
            <a:off x="6605229" y="1669185"/>
            <a:ext cx="3778022" cy="200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BA83F5-7646-B97E-1F8B-A428FA6413F4}"/>
              </a:ext>
            </a:extLst>
          </p:cNvPr>
          <p:cNvSpPr txBox="1"/>
          <p:nvPr/>
        </p:nvSpPr>
        <p:spPr>
          <a:xfrm>
            <a:off x="7351240" y="4277060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hlinkClick r:id="rId6"/>
              </a:rPr>
              <a:t>Single Top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6221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ADB1EF-F1EE-8B46-480F-A4C7BD31B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3" r="7067" b="7298"/>
          <a:stretch/>
        </p:blipFill>
        <p:spPr>
          <a:xfrm>
            <a:off x="6989442" y="2684793"/>
            <a:ext cx="3465773" cy="32422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BB925-498E-A58C-C1E0-9D41ABBE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B0BCE-AEC8-364E-4BA3-8C6218F4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D8138-97B2-0BE2-9C8C-730AEC9F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FB706B-DA87-9B76-C22C-B7140CFE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Signal and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1BC4357-2532-6B30-239D-9869FAAD396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8731" y="1207483"/>
                <a:ext cx="5469471" cy="4784725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The signal region can be divided into two regions depending upon the Lorentz </a:t>
                </a:r>
                <a:r>
                  <a:rPr lang="en-IN" sz="2000" b="1" dirty="0"/>
                  <a:t>boost </a:t>
                </a:r>
                <a:r>
                  <a:rPr lang="en-IN" sz="2000" dirty="0"/>
                  <a:t>the initial Higgs:</a:t>
                </a:r>
              </a:p>
              <a:p>
                <a:pPr lvl="1"/>
                <a:r>
                  <a:rPr lang="en-IN" sz="2000" dirty="0"/>
                  <a:t>Resolved (two AK4Jets)</a:t>
                </a:r>
              </a:p>
              <a:p>
                <a:pPr lvl="1"/>
                <a:r>
                  <a:rPr lang="en-IN" sz="2000" dirty="0"/>
                  <a:t>Boosted (one AK8 </a:t>
                </a:r>
                <a:r>
                  <a:rPr lang="en-IN" sz="2000" dirty="0" err="1"/>
                  <a:t>FatJet</a:t>
                </a:r>
                <a:r>
                  <a:rPr lang="en-IN" sz="2000" dirty="0"/>
                  <a:t>)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These jets are classified using various Jet reconstruction algorithms depending upon their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 cone radii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) values.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These jets are then </a:t>
                </a:r>
                <a:r>
                  <a:rPr lang="en-IN" sz="2000" b="1" dirty="0">
                    <a:solidFill>
                      <a:prstClr val="black"/>
                    </a:solidFill>
                    <a:latin typeface="Calibri" panose="020F0502020204030204"/>
                  </a:rPr>
                  <a:t>tagged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 using </a:t>
                </a:r>
                <a:r>
                  <a:rPr lang="en-IN" sz="2000" b="1" dirty="0">
                    <a:solidFill>
                      <a:prstClr val="black"/>
                    </a:solidFill>
                    <a:latin typeface="Calibri" panose="020F0502020204030204"/>
                  </a:rPr>
                  <a:t>a deep learning model 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which assigns flavours to the jets.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IN" sz="2000" b="1" dirty="0">
                    <a:solidFill>
                      <a:prstClr val="black"/>
                    </a:solidFill>
                    <a:latin typeface="Calibri" panose="020F0502020204030204"/>
                  </a:rPr>
                  <a:t>b-jets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 are chosen using a “</a:t>
                </a:r>
                <a:r>
                  <a:rPr lang="en-IN" sz="2000" b="1" dirty="0">
                    <a:solidFill>
                      <a:prstClr val="black"/>
                    </a:solidFill>
                    <a:latin typeface="Calibri" panose="020F0502020204030204"/>
                  </a:rPr>
                  <a:t>score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” which  determines the efficiency of the selection. 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1BC4357-2532-6B30-239D-9869FAAD3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8731" y="1207483"/>
                <a:ext cx="5469471" cy="4784725"/>
              </a:xfrm>
              <a:blipFill>
                <a:blip r:embed="rId3"/>
                <a:stretch>
                  <a:fillRect l="-1003" t="-1274" r="-17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Performance of jet flavour algorithms: ML to calibrate ML in data | CMS  Experiment">
            <a:extLst>
              <a:ext uri="{FF2B5EF4-FFF2-40B4-BE49-F238E27FC236}">
                <a16:creationId xmlns:a16="http://schemas.microsoft.com/office/drawing/2014/main" id="{86D8B327-5C04-6068-6585-FB4EEAC65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798" y="486735"/>
            <a:ext cx="5060991" cy="219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070855-A2E8-423F-4CC0-F95EAA472EA5}"/>
              </a:ext>
            </a:extLst>
          </p:cNvPr>
          <p:cNvSpPr txBox="1"/>
          <p:nvPr/>
        </p:nvSpPr>
        <p:spPr>
          <a:xfrm>
            <a:off x="10558732" y="2898111"/>
            <a:ext cx="1423359" cy="9127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/>
              <a:t>2018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20E83-1FD0-81F5-B8C5-89DD56D40B6D}"/>
              </a:ext>
            </a:extLst>
          </p:cNvPr>
          <p:cNvSpPr txBox="1"/>
          <p:nvPr/>
        </p:nvSpPr>
        <p:spPr>
          <a:xfrm>
            <a:off x="10506973" y="3810898"/>
            <a:ext cx="1526875" cy="7246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1600" dirty="0"/>
              <a:t>1 Million events processed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F785D-F70F-F1D3-F414-D33ABDF13DC6}"/>
              </a:ext>
            </a:extLst>
          </p:cNvPr>
          <p:cNvSpPr txBox="1"/>
          <p:nvPr/>
        </p:nvSpPr>
        <p:spPr>
          <a:xfrm>
            <a:off x="6716486" y="273417"/>
            <a:ext cx="1469571" cy="2133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dirty="0"/>
              <a:t>Resolved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7D829-8C07-0D1E-BBBD-4E1D0FF728B2}"/>
              </a:ext>
            </a:extLst>
          </p:cNvPr>
          <p:cNvSpPr txBox="1"/>
          <p:nvPr/>
        </p:nvSpPr>
        <p:spPr>
          <a:xfrm>
            <a:off x="10307906" y="380076"/>
            <a:ext cx="1469571" cy="2133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dirty="0"/>
              <a:t>Boosted</a:t>
            </a:r>
          </a:p>
        </p:txBody>
      </p:sp>
    </p:spTree>
    <p:extLst>
      <p:ext uri="{BB962C8B-B14F-4D97-AF65-F5344CB8AC3E}">
        <p14:creationId xmlns:p14="http://schemas.microsoft.com/office/powerpoint/2010/main" val="217976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896F65-60B1-6D5D-A66B-86B19AC1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50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63778-6F9B-B7C0-324A-C0D27C59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A1688-4DB1-8842-2989-DF4315D7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E72D88-A69A-EB0F-C533-628667A8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Triggers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7AF9B1-E563-7FB8-6555-40A7089FF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896" y="1207483"/>
            <a:ext cx="5980060" cy="4866746"/>
          </a:xfrm>
        </p:spPr>
        <p:txBody>
          <a:bodyPr>
            <a:normAutofit/>
          </a:bodyPr>
          <a:lstStyle/>
          <a:p>
            <a:r>
              <a:rPr lang="en-IN" sz="2400" dirty="0"/>
              <a:t>Triggers are fast data acquisition selectors. </a:t>
            </a:r>
          </a:p>
          <a:p>
            <a:r>
              <a:rPr lang="en-IN" sz="2400" dirty="0"/>
              <a:t>A trigger ‘turns on’ when a group of physics components are satisfied for a proton-proton collision event.</a:t>
            </a:r>
          </a:p>
          <a:p>
            <a:r>
              <a:rPr lang="en-IN" sz="2400" dirty="0"/>
              <a:t>For this analysis, we use a High-Level Trigger which is triggered when </a:t>
            </a:r>
            <a:r>
              <a:rPr lang="en-IN" sz="2400" u="sng" dirty="0"/>
              <a:t>energies of all the reconstructed MET </a:t>
            </a:r>
            <a:r>
              <a:rPr lang="en-IN" sz="2400" dirty="0"/>
              <a:t>in an event </a:t>
            </a:r>
            <a:r>
              <a:rPr lang="en-IN" sz="2400" u="sng" dirty="0"/>
              <a:t>don’t have a muon contribution</a:t>
            </a:r>
            <a:r>
              <a:rPr lang="en-IN" sz="2400" dirty="0"/>
              <a:t> in them.</a:t>
            </a:r>
          </a:p>
          <a:p>
            <a:r>
              <a:rPr lang="en-IN" sz="2400" dirty="0"/>
              <a:t>This is done to avoid situations in which we have a muon contribution in MET which we want to probe independently of the MET.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70AD0-01BD-B5B3-340A-C8C145C9118D}"/>
              </a:ext>
            </a:extLst>
          </p:cNvPr>
          <p:cNvSpPr txBox="1"/>
          <p:nvPr/>
        </p:nvSpPr>
        <p:spPr>
          <a:xfrm>
            <a:off x="672860" y="5570376"/>
            <a:ext cx="4930710" cy="5038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dirty="0"/>
              <a:t>HLT.PFMETNoMu120_PFMHTNoMu120_IDTight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DD01FA-C9EB-F75F-0278-F8307781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28" y="181582"/>
            <a:ext cx="5423140" cy="522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DDBF6-A5A7-84A2-3D4E-6E9FC4DA1ACC}"/>
              </a:ext>
            </a:extLst>
          </p:cNvPr>
          <p:cNvSpPr txBox="1"/>
          <p:nvPr/>
        </p:nvSpPr>
        <p:spPr>
          <a:xfrm>
            <a:off x="7442931" y="5493551"/>
            <a:ext cx="3660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https://cds.cern.ch/record/2712881</a:t>
            </a:r>
          </a:p>
        </p:txBody>
      </p:sp>
    </p:spTree>
    <p:extLst>
      <p:ext uri="{BB962C8B-B14F-4D97-AF65-F5344CB8AC3E}">
        <p14:creationId xmlns:p14="http://schemas.microsoft.com/office/powerpoint/2010/main" val="73341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869C2-0DDC-ED73-3638-B9B700BE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51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EC723-8379-1300-68C4-2A3C0945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>
                <a:solidFill>
                  <a:srgbClr val="1656A1"/>
                </a:solidFill>
              </a:rPr>
              <a:t>15 March 2024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CAF1-EAE5-AF59-37C7-253476E9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1B4609-708C-B653-7900-151B3C33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2HDMa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389B5-427B-2ADB-FCDE-0005FCA9C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5" r="1115" b="798"/>
          <a:stretch/>
        </p:blipFill>
        <p:spPr>
          <a:xfrm>
            <a:off x="7565366" y="349666"/>
            <a:ext cx="3838755" cy="2985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CC8C-E898-7180-34F0-F8676ED2E848}"/>
              </a:ext>
            </a:extLst>
          </p:cNvPr>
          <p:cNvSpPr txBox="1"/>
          <p:nvPr/>
        </p:nvSpPr>
        <p:spPr>
          <a:xfrm>
            <a:off x="7059282" y="3999953"/>
            <a:ext cx="4660822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2HDM = Two Higgs Doublet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0AEF8-FE10-6966-B0CF-9BDA3C573B96}"/>
              </a:ext>
            </a:extLst>
          </p:cNvPr>
          <p:cNvSpPr txBox="1"/>
          <p:nvPr/>
        </p:nvSpPr>
        <p:spPr>
          <a:xfrm>
            <a:off x="7056249" y="4924274"/>
            <a:ext cx="4660822" cy="9244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2HDMa = Two Higgs Doublet Model with a pseudoscalar mediator ‘a’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1CC45-BBD9-DE59-3123-5787AF6F6279}"/>
              </a:ext>
            </a:extLst>
          </p:cNvPr>
          <p:cNvSpPr txBox="1"/>
          <p:nvPr/>
        </p:nvSpPr>
        <p:spPr>
          <a:xfrm>
            <a:off x="396815" y="1052423"/>
            <a:ext cx="4891177" cy="5607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IN" sz="5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952C1-F233-F1D4-60E0-C2BD5E84E571}"/>
              </a:ext>
            </a:extLst>
          </p:cNvPr>
          <p:cNvSpPr txBox="1"/>
          <p:nvPr/>
        </p:nvSpPr>
        <p:spPr>
          <a:xfrm>
            <a:off x="112143" y="897705"/>
            <a:ext cx="5598543" cy="3178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/>
              <a:t>A supersymmetric model to explain dark matter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091ABF-139F-C696-08C6-7C91F65E3BBB}"/>
              </a:ext>
            </a:extLst>
          </p:cNvPr>
          <p:cNvGrpSpPr/>
          <p:nvPr/>
        </p:nvGrpSpPr>
        <p:grpSpPr>
          <a:xfrm>
            <a:off x="10774392" y="222972"/>
            <a:ext cx="967346" cy="1066464"/>
            <a:chOff x="10774392" y="222972"/>
            <a:chExt cx="967346" cy="106646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622185-7D67-19B3-13E9-6FA9DDD91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4392" y="483079"/>
              <a:ext cx="474453" cy="52621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41FBB7-CE56-2E7D-9F01-9A55ABAC11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4392" y="1009291"/>
              <a:ext cx="629729" cy="12076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5FACB458-374E-C9F2-99B2-A086F8EF3713}"/>
                </a:ext>
              </a:extLst>
            </p:cNvPr>
            <p:cNvSpPr/>
            <p:nvPr/>
          </p:nvSpPr>
          <p:spPr>
            <a:xfrm rot="13318394">
              <a:off x="10981426" y="629728"/>
              <a:ext cx="120770" cy="155276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7CFEF72-A655-C2AF-7086-1239A80AF986}"/>
                </a:ext>
              </a:extLst>
            </p:cNvPr>
            <p:cNvSpPr/>
            <p:nvPr/>
          </p:nvSpPr>
          <p:spPr>
            <a:xfrm rot="6000162">
              <a:off x="11078243" y="999562"/>
              <a:ext cx="120770" cy="155276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EC1B3AD-A52D-4B42-2C39-F161827ECBC5}"/>
                    </a:ext>
                  </a:extLst>
                </p:cNvPr>
                <p:cNvSpPr txBox="1"/>
                <p:nvPr/>
              </p:nvSpPr>
              <p:spPr>
                <a:xfrm>
                  <a:off x="11291742" y="222972"/>
                  <a:ext cx="304313" cy="31875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IN" sz="1600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EC1B3AD-A52D-4B42-2C39-F161827EC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742" y="222972"/>
                  <a:ext cx="304313" cy="318752"/>
                </a:xfrm>
                <a:prstGeom prst="rect">
                  <a:avLst/>
                </a:prstGeom>
                <a:blipFill>
                  <a:blip r:embed="rId4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7FC3A-F02F-1165-8826-6D5EE00D5144}"/>
                    </a:ext>
                  </a:extLst>
                </p:cNvPr>
                <p:cNvSpPr txBox="1"/>
                <p:nvPr/>
              </p:nvSpPr>
              <p:spPr>
                <a:xfrm>
                  <a:off x="11437425" y="970684"/>
                  <a:ext cx="304313" cy="31875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IN" sz="1600" b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7FC3A-F02F-1165-8826-6D5EE00D5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425" y="970684"/>
                  <a:ext cx="304313" cy="3187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C40527D-FCAC-3D67-3886-3CE7803BB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896" y="3078698"/>
            <a:ext cx="6989953" cy="1807557"/>
          </a:xfrm>
        </p:spPr>
        <p:txBody>
          <a:bodyPr>
            <a:normAutofit/>
          </a:bodyPr>
          <a:lstStyle/>
          <a:p>
            <a:r>
              <a:rPr lang="en-IN" sz="1800" dirty="0"/>
              <a:t>The Higgs SM ‘h’ produced can decay through many channels.</a:t>
            </a:r>
            <a:endParaRPr lang="en-IN" sz="1400" dirty="0"/>
          </a:p>
          <a:p>
            <a:r>
              <a:rPr lang="en-IN" sz="1800" dirty="0"/>
              <a:t>One of these channels is the </a:t>
            </a:r>
            <a:r>
              <a:rPr lang="en-IN" sz="1800" b="1" dirty="0"/>
              <a:t>Higgs to two b-quarks</a:t>
            </a:r>
            <a:r>
              <a:rPr lang="en-IN" sz="1800" dirty="0"/>
              <a:t>.</a:t>
            </a:r>
          </a:p>
          <a:p>
            <a:r>
              <a:rPr lang="en-IN" sz="1800" dirty="0"/>
              <a:t>These b quarks produce </a:t>
            </a:r>
            <a:r>
              <a:rPr lang="en-IN" sz="1800" b="1" dirty="0"/>
              <a:t>jets</a:t>
            </a:r>
            <a:r>
              <a:rPr lang="en-IN" sz="1800" dirty="0"/>
              <a:t> of particles.</a:t>
            </a:r>
          </a:p>
          <a:p>
            <a:r>
              <a:rPr lang="en-IN" sz="1800" dirty="0"/>
              <a:t>The Dark matter particles go undetected and lead to a </a:t>
            </a:r>
            <a:r>
              <a:rPr lang="en-IN" sz="1800" b="1" dirty="0"/>
              <a:t>large missing momentum</a:t>
            </a:r>
            <a:r>
              <a:rPr lang="en-IN" sz="1800" dirty="0"/>
              <a:t>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56711C-BC95-E127-0BE2-571566757B61}"/>
              </a:ext>
            </a:extLst>
          </p:cNvPr>
          <p:cNvGrpSpPr/>
          <p:nvPr/>
        </p:nvGrpSpPr>
        <p:grpSpPr>
          <a:xfrm>
            <a:off x="575993" y="4924274"/>
            <a:ext cx="6083599" cy="1112808"/>
            <a:chOff x="6" y="890902"/>
            <a:chExt cx="11028667" cy="632846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0F3702-7CAB-673F-7B93-03E332926D7F}"/>
                </a:ext>
              </a:extLst>
            </p:cNvPr>
            <p:cNvSpPr/>
            <p:nvPr/>
          </p:nvSpPr>
          <p:spPr>
            <a:xfrm>
              <a:off x="6" y="890902"/>
              <a:ext cx="11028667" cy="632846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D99D45-FB77-3AF5-2C3E-044552095990}"/>
                    </a:ext>
                  </a:extLst>
                </p:cNvPr>
                <p:cNvSpPr txBox="1"/>
                <p:nvPr/>
              </p:nvSpPr>
              <p:spPr>
                <a:xfrm>
                  <a:off x="6" y="1074969"/>
                  <a:ext cx="11028667" cy="448779"/>
                </a:xfrm>
                <a:prstGeom prst="rect">
                  <a:avLst/>
                </a:prstGeom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10490" tIns="110490" rIns="110490" bIns="110490" numCol="1" spcCol="1270" anchor="ctr" anchorCtr="0">
                  <a:noAutofit/>
                </a:bodyPr>
                <a:lstStyle/>
                <a:p>
                  <a:pPr algn="ctr" defTabSz="1289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IN" sz="3200" b="1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rPr>
                    <a:t>Final state: </a:t>
                  </a:r>
                  <a14:m>
                    <m:oMath xmlns:m="http://schemas.openxmlformats.org/officeDocument/2006/math">
                      <m:r>
                        <a:rPr lang="en-IN" sz="3200" b="1" i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IN" sz="3200" b="1" i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  <m:r>
                        <a:rPr lang="en-IN" sz="3200" b="1" i="1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IN" sz="3200" b="1" i="1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𝒎𝒊𝒔𝒔</m:t>
                          </m:r>
                        </m:sup>
                      </m:sSubSup>
                    </m:oMath>
                  </a14:m>
                  <a:endParaRPr lang="en-IN" sz="32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  <a:p>
                  <a:pPr marL="0" lvl="0" indent="0" algn="ctr" defTabSz="1289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2900" b="1" kern="120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D99D45-FB77-3AF5-2C3E-044552095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" y="1074969"/>
                  <a:ext cx="11028667" cy="448779"/>
                </a:xfrm>
                <a:prstGeom prst="rect">
                  <a:avLst/>
                </a:prstGeom>
                <a:blipFill>
                  <a:blip r:embed="rId6"/>
                  <a:stretch>
                    <a:fillRect t="-1567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4147388-E833-7E22-417F-8562D464A5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815" y="1215568"/>
                <a:ext cx="6989953" cy="21194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1800" dirty="0"/>
                  <a:t>The 2HDM Model proposes </a:t>
                </a:r>
                <a:r>
                  <a:rPr lang="en-IN" sz="1800" b="1" dirty="0"/>
                  <a:t>five Higgs </a:t>
                </a:r>
                <a:r>
                  <a:rPr lang="en-IN" sz="1800" dirty="0"/>
                  <a:t>: </a:t>
                </a:r>
              </a:p>
              <a:p>
                <a:pPr lvl="1"/>
                <a:r>
                  <a:rPr lang="en-IN" sz="1400" dirty="0"/>
                  <a:t>Two neutral scalars (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IN" sz="1400" dirty="0"/>
                  <a:t> and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1400" dirty="0"/>
                  <a:t>)</a:t>
                </a:r>
              </a:p>
              <a:p>
                <a:pPr lvl="1"/>
                <a:r>
                  <a:rPr lang="en-IN" sz="1400" dirty="0"/>
                  <a:t>Pseudoscalar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1400" dirty="0"/>
                  <a:t> and</a:t>
                </a:r>
              </a:p>
              <a:p>
                <a:pPr lvl="1"/>
                <a:r>
                  <a:rPr lang="en-IN" sz="1400" dirty="0"/>
                  <a:t>Charged Higgs(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IN" sz="1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N" sz="1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IN" sz="14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/>
                  <a:t>.)</a:t>
                </a:r>
              </a:p>
              <a:p>
                <a:r>
                  <a:rPr lang="en-IN" sz="1800" dirty="0"/>
                  <a:t>The 2HDMa model introduces a new pseudoscalar ‘a’ which mediates interaction between Dark particles </a:t>
                </a:r>
                <a14:m>
                  <m:oMath xmlns:m="http://schemas.openxmlformats.org/officeDocument/2006/math">
                    <m:r>
                      <a:rPr lang="en-IN" sz="180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IN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acc>
                  </m:oMath>
                </a14:m>
                <a:r>
                  <a:rPr lang="en-IN" sz="1800" dirty="0"/>
                  <a:t> .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4147388-E833-7E22-417F-8562D464A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15" y="1215568"/>
                <a:ext cx="6989953" cy="2119482"/>
              </a:xfrm>
              <a:prstGeom prst="rect">
                <a:avLst/>
              </a:prstGeom>
              <a:blipFill>
                <a:blip r:embed="rId7"/>
                <a:stretch>
                  <a:fillRect l="-523" t="-2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84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3A28-0302-8F04-2434-9EE5AA45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Coordinate System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68C9CC-7A92-D633-64E0-9824CEBB1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7"/>
          <a:stretch/>
        </p:blipFill>
        <p:spPr>
          <a:xfrm>
            <a:off x="7317658" y="365125"/>
            <a:ext cx="3075039" cy="28768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ECFBFC-2C8D-D066-F299-C13C7B14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35" y="3530538"/>
            <a:ext cx="5112775" cy="26205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225D8-C03A-4CF9-253B-060EE65F8663}"/>
              </a:ext>
            </a:extLst>
          </p:cNvPr>
          <p:cNvSpPr txBox="1"/>
          <p:nvPr/>
        </p:nvSpPr>
        <p:spPr>
          <a:xfrm>
            <a:off x="412955" y="1524000"/>
            <a:ext cx="5584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Interaction point(IP) is the origin of the coordinate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X direction points to the centre of the LHC 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 direction points vertically upwards.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Z direction points towards the western side of beam 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positive angle from the x axis is the azimuthal angle </a:t>
            </a:r>
            <a:r>
              <a:rPr lang="el-GR" dirty="0"/>
              <a:t>φ</a:t>
            </a:r>
            <a:r>
              <a:rPr lang="en-IN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positive angle from the z axis is the polar angle </a:t>
            </a:r>
            <a:r>
              <a:rPr lang="el-GR" dirty="0"/>
              <a:t>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Pseudorapidity</a:t>
            </a:r>
            <a:r>
              <a:rPr lang="en-IN" dirty="0"/>
              <a:t> is defined as:</a:t>
            </a:r>
          </a:p>
        </p:txBody>
      </p:sp>
      <p:sp>
        <p:nvSpPr>
          <p:cNvPr id="24" name="TextBox 23">
            <a:hlinkClick r:id="rId4"/>
            <a:extLst>
              <a:ext uri="{FF2B5EF4-FFF2-40B4-BE49-F238E27FC236}">
                <a16:creationId xmlns:a16="http://schemas.microsoft.com/office/drawing/2014/main" id="{08A28EBF-D989-6D87-DA62-FBD440A09AFF}"/>
              </a:ext>
            </a:extLst>
          </p:cNvPr>
          <p:cNvSpPr txBox="1"/>
          <p:nvPr/>
        </p:nvSpPr>
        <p:spPr>
          <a:xfrm>
            <a:off x="8298657" y="6439687"/>
            <a:ext cx="28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https://tikz.net/axis3d_cms/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0C560E95-8AB6-7845-4B61-6B11DCB3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074" y="4762826"/>
            <a:ext cx="2646107" cy="72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7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4770F-1BC3-4322-D3B8-22428B9D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53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3D68-1BE7-D732-5808-35C0C005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50945-3CBD-F8A8-0622-92550C0E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6D68E6-A432-0836-025B-9E594841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Additional jets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2BD4D-1F94-D753-1434-83F38B1D4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5211839" cy="4784725"/>
          </a:xfrm>
        </p:spPr>
        <p:txBody>
          <a:bodyPr/>
          <a:lstStyle/>
          <a:p>
            <a:r>
              <a:rPr lang="en-IN" dirty="0"/>
              <a:t>In signal region we allow less than or equal to 2 additional jets other than those required to create the </a:t>
            </a:r>
            <a:r>
              <a:rPr lang="en-IN" dirty="0" err="1"/>
              <a:t>dijet</a:t>
            </a:r>
            <a:r>
              <a:rPr lang="en-IN" dirty="0"/>
              <a:t> object.</a:t>
            </a:r>
          </a:p>
          <a:p>
            <a:r>
              <a:rPr lang="en-IN" dirty="0"/>
              <a:t>The topology of the backgrounds show that they tend to have at least one additional jet.</a:t>
            </a:r>
          </a:p>
          <a:p>
            <a:r>
              <a:rPr lang="en-IN" dirty="0"/>
              <a:t>For this reason we enforce at least one additional jet in the control Region.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E32C145-0167-2FF8-1C80-11CA33FAA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09" t="9145" b="18386"/>
          <a:stretch/>
        </p:blipFill>
        <p:spPr bwMode="auto">
          <a:xfrm>
            <a:off x="7642674" y="784674"/>
            <a:ext cx="4278394" cy="24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B63D6B02-0E95-3849-E174-8988E190672E}"/>
              </a:ext>
            </a:extLst>
          </p:cNvPr>
          <p:cNvSpPr/>
          <p:nvPr/>
        </p:nvSpPr>
        <p:spPr>
          <a:xfrm rot="19597243">
            <a:off x="7358116" y="2345070"/>
            <a:ext cx="402774" cy="101327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24376-C0EF-A7F5-02E3-E23BEE1B83E3}"/>
              </a:ext>
            </a:extLst>
          </p:cNvPr>
          <p:cNvSpPr txBox="1"/>
          <p:nvPr/>
        </p:nvSpPr>
        <p:spPr>
          <a:xfrm>
            <a:off x="5835648" y="2840821"/>
            <a:ext cx="1741714" cy="3274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Additional Jets</a:t>
            </a:r>
          </a:p>
        </p:txBody>
      </p:sp>
    </p:spTree>
    <p:extLst>
      <p:ext uri="{BB962C8B-B14F-4D97-AF65-F5344CB8AC3E}">
        <p14:creationId xmlns:p14="http://schemas.microsoft.com/office/powerpoint/2010/main" val="164765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44900A-758E-C044-0AAC-929D579E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088"/>
          </a:xfrm>
        </p:spPr>
        <p:txBody>
          <a:bodyPr/>
          <a:lstStyle/>
          <a:p>
            <a:r>
              <a:rPr lang="en-IN" dirty="0"/>
              <a:t>The Coordinate System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E8CE820-8D71-F34D-E85E-FF31BC03B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0" y="1221567"/>
            <a:ext cx="10358780" cy="5123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62361A-FDC8-26B1-91C6-CA3DB776BAAA}"/>
                  </a:ext>
                </a:extLst>
              </p14:cNvPr>
              <p14:cNvContentPartPr/>
              <p14:nvPr/>
            </p14:nvContentPartPr>
            <p14:xfrm>
              <a:off x="6684321" y="5910817"/>
              <a:ext cx="1122120" cy="566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62361A-FDC8-26B1-91C6-CA3DB776BA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321" y="5901823"/>
                <a:ext cx="1139760" cy="58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E5D8B6-D71B-9DDB-D2CB-056AB5836B96}"/>
                  </a:ext>
                </a:extLst>
              </p14:cNvPr>
              <p14:cNvContentPartPr/>
              <p14:nvPr/>
            </p14:nvContentPartPr>
            <p14:xfrm>
              <a:off x="6902121" y="5920897"/>
              <a:ext cx="728640" cy="63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E5D8B6-D71B-9DDB-D2CB-056AB5836B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3125" y="5911902"/>
                <a:ext cx="746271" cy="650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5988A1-4B36-C6DF-B6B3-46602FC0BD16}"/>
                  </a:ext>
                </a:extLst>
              </p14:cNvPr>
              <p14:cNvContentPartPr/>
              <p14:nvPr/>
            </p14:nvContentPartPr>
            <p14:xfrm>
              <a:off x="6957921" y="6061657"/>
              <a:ext cx="701640" cy="632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5988A1-4B36-C6DF-B6B3-46602FC0BD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8916" y="6052657"/>
                <a:ext cx="719289" cy="6505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hlinkClick r:id="rId9"/>
            <a:extLst>
              <a:ext uri="{FF2B5EF4-FFF2-40B4-BE49-F238E27FC236}">
                <a16:creationId xmlns:a16="http://schemas.microsoft.com/office/drawing/2014/main" id="{30C67085-CFB0-DA62-33D5-D64B5ADD6D9E}"/>
              </a:ext>
            </a:extLst>
          </p:cNvPr>
          <p:cNvSpPr txBox="1"/>
          <p:nvPr/>
        </p:nvSpPr>
        <p:spPr>
          <a:xfrm>
            <a:off x="8298657" y="6439687"/>
            <a:ext cx="28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https://tikz.net/axis3d_cms/</a:t>
            </a:r>
          </a:p>
        </p:txBody>
      </p:sp>
    </p:spTree>
    <p:extLst>
      <p:ext uri="{BB962C8B-B14F-4D97-AF65-F5344CB8AC3E}">
        <p14:creationId xmlns:p14="http://schemas.microsoft.com/office/powerpoint/2010/main" val="290567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chematic view of the CMS detector.">
            <a:extLst>
              <a:ext uri="{FF2B5EF4-FFF2-40B4-BE49-F238E27FC236}">
                <a16:creationId xmlns:a16="http://schemas.microsoft.com/office/drawing/2014/main" id="{33A7ECC6-7B1B-2811-911D-4CF4062ECF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0652" y="349052"/>
            <a:ext cx="9386554" cy="525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F7C53-E49A-32EB-C20B-E0ED4C33EF3D}"/>
              </a:ext>
            </a:extLst>
          </p:cNvPr>
          <p:cNvSpPr txBox="1"/>
          <p:nvPr/>
        </p:nvSpPr>
        <p:spPr>
          <a:xfrm>
            <a:off x="2394475" y="5663381"/>
            <a:ext cx="885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 : Schematic Representation of the CMS detector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CE9A-22E9-F7AD-A93A-36FE71D7AB44}"/>
              </a:ext>
            </a:extLst>
          </p:cNvPr>
          <p:cNvSpPr txBox="1"/>
          <p:nvPr/>
        </p:nvSpPr>
        <p:spPr>
          <a:xfrm>
            <a:off x="2444628" y="6156458"/>
            <a:ext cx="928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Focardi, Ettore. (2012). Status of the CMS Detector. Physics Procedia. 37. 119-127. 10.1016/j.phpro.2012.02.363.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55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A82B-0A8B-8B25-4881-654972DC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13" y="338667"/>
            <a:ext cx="5078843" cy="1298876"/>
          </a:xfrm>
        </p:spPr>
        <p:txBody>
          <a:bodyPr>
            <a:normAutofit/>
          </a:bodyPr>
          <a:lstStyle/>
          <a:p>
            <a:r>
              <a:rPr lang="en-IN" dirty="0"/>
              <a:t>Hadronic Calorimeter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83FE3A-456C-19F8-A8B9-5C5DC6324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52208"/>
            <a:ext cx="4343399" cy="4571611"/>
          </a:xfrm>
        </p:spPr>
        <p:txBody>
          <a:bodyPr>
            <a:normAutofit/>
          </a:bodyPr>
          <a:lstStyle/>
          <a:p>
            <a:r>
              <a:rPr lang="en-US" sz="1800" dirty="0">
                <a:cs typeface="Times New Roman" pitchFamily="18" charset="0"/>
              </a:rPr>
              <a:t>It consist of hadron calorimeter barrel and hadron end caps which are located outside the ECAL.</a:t>
            </a:r>
          </a:p>
          <a:p>
            <a:r>
              <a:rPr lang="en-US" sz="1800" dirty="0">
                <a:cs typeface="Times New Roman" pitchFamily="18" charset="0"/>
              </a:rPr>
              <a:t>The hadron calorimeter barrel is located outside extent of ECAL (R=1.77m) and inner extent of magnetic coil(R=2.95m)</a:t>
            </a:r>
          </a:p>
          <a:p>
            <a:r>
              <a:rPr lang="en-US" sz="1800" dirty="0">
                <a:cs typeface="Times New Roman" pitchFamily="18" charset="0"/>
              </a:rPr>
              <a:t>The outer hadron calorimeter or tail catcher is placed outside the solenoid contemplating barrel calorimeter. Beyond |</a:t>
            </a:r>
            <a:r>
              <a:rPr lang="el-GR" sz="1800" dirty="0">
                <a:cs typeface="Times New Roman" pitchFamily="18" charset="0"/>
              </a:rPr>
              <a:t>η</a:t>
            </a:r>
            <a:r>
              <a:rPr lang="en-US" sz="1800" dirty="0">
                <a:cs typeface="Times New Roman" pitchFamily="18" charset="0"/>
              </a:rPr>
              <a:t>|  = 3, the forward calorimeter (HF)is placed at 11.2m from interaction point and a </a:t>
            </a:r>
            <a:r>
              <a:rPr lang="en-US" sz="1800" dirty="0" err="1">
                <a:cs typeface="Times New Roman" pitchFamily="18" charset="0"/>
              </a:rPr>
              <a:t>psuedorapidity</a:t>
            </a:r>
            <a:r>
              <a:rPr lang="en-US" sz="1800" dirty="0">
                <a:cs typeface="Times New Roman" pitchFamily="18" charset="0"/>
              </a:rPr>
              <a:t> up to |</a:t>
            </a:r>
            <a:r>
              <a:rPr lang="el-GR" sz="1800" dirty="0">
                <a:cs typeface="Times New Roman" pitchFamily="18" charset="0"/>
              </a:rPr>
              <a:t>η</a:t>
            </a:r>
            <a:r>
              <a:rPr lang="en-US" sz="1800" dirty="0">
                <a:cs typeface="Times New Roman" pitchFamily="18" charset="0"/>
              </a:rPr>
              <a:t>|=5.2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87644-D98B-B746-A59D-80663FA3F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09" y="1381864"/>
            <a:ext cx="6386175" cy="3591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C1A30-011D-4A2F-D9EA-40CC140BA2BF}"/>
              </a:ext>
            </a:extLst>
          </p:cNvPr>
          <p:cNvSpPr txBox="1"/>
          <p:nvPr/>
        </p:nvSpPr>
        <p:spPr>
          <a:xfrm>
            <a:off x="5515897" y="5358581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Chatrchyan</a:t>
            </a:r>
            <a:r>
              <a:rPr lang="en-IN" sz="1200" dirty="0"/>
              <a:t>, S. &amp; </a:t>
            </a:r>
            <a:r>
              <a:rPr lang="en-IN" sz="1200" dirty="0" err="1"/>
              <a:t>Nedelec</a:t>
            </a:r>
            <a:r>
              <a:rPr lang="en-IN" sz="1200" dirty="0"/>
              <a:t>, Patrick &amp; </a:t>
            </a:r>
            <a:r>
              <a:rPr lang="en-IN" sz="1200" dirty="0" err="1"/>
              <a:t>Sillou</a:t>
            </a:r>
            <a:r>
              <a:rPr lang="en-IN" sz="1200" dirty="0"/>
              <a:t>, Daniel &amp; Besancon, M. &amp; </a:t>
            </a:r>
            <a:r>
              <a:rPr lang="en-IN" sz="1200" dirty="0" err="1"/>
              <a:t>Chipaux</a:t>
            </a:r>
            <a:r>
              <a:rPr lang="en-IN" sz="1200" dirty="0"/>
              <a:t>, Remi &amp; </a:t>
            </a:r>
            <a:r>
              <a:rPr lang="en-IN" sz="1200" dirty="0" err="1"/>
              <a:t>Dejardin</a:t>
            </a:r>
            <a:r>
              <a:rPr lang="en-IN" sz="1200" dirty="0"/>
              <a:t>, M. &amp; </a:t>
            </a:r>
            <a:r>
              <a:rPr lang="en-IN" sz="1200" dirty="0" err="1"/>
              <a:t>Denegri</a:t>
            </a:r>
            <a:r>
              <a:rPr lang="en-IN" sz="1200" dirty="0"/>
              <a:t>, D. &amp; Descamps, J. &amp; </a:t>
            </a:r>
            <a:r>
              <a:rPr lang="en-IN" sz="1200" dirty="0" err="1"/>
              <a:t>Fabbro</a:t>
            </a:r>
            <a:r>
              <a:rPr lang="en-IN" sz="1200" dirty="0"/>
              <a:t>, B. &amp; Faure, J.L. &amp; </a:t>
            </a:r>
            <a:r>
              <a:rPr lang="en-IN" sz="1200" dirty="0" err="1"/>
              <a:t>Ferri</a:t>
            </a:r>
            <a:r>
              <a:rPr lang="en-IN" sz="1200" dirty="0"/>
              <a:t>, Frederick &amp; </a:t>
            </a:r>
            <a:r>
              <a:rPr lang="en-IN" sz="1200" dirty="0" err="1"/>
              <a:t>Ganjour</a:t>
            </a:r>
            <a:r>
              <a:rPr lang="en-IN" sz="1200" dirty="0"/>
              <a:t>, S. &amp; </a:t>
            </a:r>
            <a:r>
              <a:rPr lang="en-IN" sz="1200" dirty="0" err="1"/>
              <a:t>Gentit</a:t>
            </a:r>
            <a:r>
              <a:rPr lang="en-IN" sz="1200" dirty="0"/>
              <a:t>, F &amp; </a:t>
            </a:r>
            <a:r>
              <a:rPr lang="en-IN" sz="1200" dirty="0" err="1"/>
              <a:t>Givernaud</a:t>
            </a:r>
            <a:r>
              <a:rPr lang="en-IN" sz="1200" dirty="0"/>
              <a:t>, A. &amp; Gras, Philippe &amp; </a:t>
            </a:r>
            <a:r>
              <a:rPr lang="en-IN" sz="1200" dirty="0" err="1"/>
              <a:t>Monchenault</a:t>
            </a:r>
            <a:r>
              <a:rPr lang="en-IN" sz="1200" dirty="0"/>
              <a:t>, G &amp; </a:t>
            </a:r>
            <a:r>
              <a:rPr lang="en-IN" sz="1200" dirty="0" err="1"/>
              <a:t>Jarry</a:t>
            </a:r>
            <a:r>
              <a:rPr lang="en-IN" sz="1200" dirty="0"/>
              <a:t>, P &amp; Lemaire, M &amp; </a:t>
            </a:r>
            <a:r>
              <a:rPr lang="en-IN" sz="1200" dirty="0" err="1"/>
              <a:t>Locci</a:t>
            </a:r>
            <a:r>
              <a:rPr lang="en-IN" sz="1200" dirty="0"/>
              <a:t>, E. &amp; Romaniuk, </a:t>
            </a:r>
            <a:r>
              <a:rPr lang="en-IN" sz="1200" dirty="0" err="1"/>
              <a:t>Ryszard</a:t>
            </a:r>
            <a:r>
              <a:rPr lang="en-IN" sz="1200" dirty="0"/>
              <a:t>. (2010). Performance of the CMS Hadron Calorimeter with Cosmic Ray Muons and LHC Beam Data. Journal of Instrumentation. 5. T03012.</a:t>
            </a:r>
          </a:p>
        </p:txBody>
      </p:sp>
    </p:spTree>
    <p:extLst>
      <p:ext uri="{BB962C8B-B14F-4D97-AF65-F5344CB8AC3E}">
        <p14:creationId xmlns:p14="http://schemas.microsoft.com/office/powerpoint/2010/main" val="364045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6188-580D-AFB2-AA7F-7779B234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Hadronic Calorimeter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CCE83C-6710-05BF-165D-90322E31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HB consist of 36 azimuthal identical wedges covering a psuedorapidity of |</a:t>
            </a:r>
            <a:r>
              <a:rPr lang="el-GR" dirty="0">
                <a:cs typeface="Times New Roman" pitchFamily="18" charset="0"/>
              </a:rPr>
              <a:t>η</a:t>
            </a:r>
            <a:r>
              <a:rPr lang="en-US" dirty="0">
                <a:cs typeface="Times New Roman" pitchFamily="18" charset="0"/>
              </a:rPr>
              <a:t>|&lt;3 and each wedge is divided into 16 azimuthal plates, fitted in such a way that there is no projective dead material </a:t>
            </a:r>
          </a:p>
          <a:p>
            <a:r>
              <a:rPr lang="en-US" dirty="0">
                <a:cs typeface="Times New Roman" pitchFamily="18" charset="0"/>
              </a:rPr>
              <a:t>The first and last layer is made up of stainless steel for stability and all other layers are made in brass.</a:t>
            </a:r>
          </a:p>
          <a:p>
            <a:r>
              <a:rPr lang="en-US" dirty="0">
                <a:cs typeface="Times New Roman" pitchFamily="18" charset="0"/>
              </a:rPr>
              <a:t>The end cap sector covers 1.3 &lt; |</a:t>
            </a:r>
            <a:r>
              <a:rPr lang="el-GR" dirty="0">
                <a:cs typeface="Times New Roman" pitchFamily="18" charset="0"/>
              </a:rPr>
              <a:t>η</a:t>
            </a:r>
            <a:r>
              <a:rPr lang="en-US" dirty="0">
                <a:cs typeface="Times New Roman" pitchFamily="18" charset="0"/>
              </a:rPr>
              <a:t>|&lt; 3.0 and uses wavelength shifting fibers as an active medium</a:t>
            </a:r>
          </a:p>
          <a:p>
            <a:r>
              <a:rPr lang="en-US" dirty="0">
                <a:cs typeface="Times New Roman" pitchFamily="18" charset="0"/>
              </a:rPr>
              <a:t>These light is then analyzed by hybrid photo diodes(HPDs).</a:t>
            </a:r>
          </a:p>
        </p:txBody>
      </p:sp>
    </p:spTree>
    <p:extLst>
      <p:ext uri="{BB962C8B-B14F-4D97-AF65-F5344CB8AC3E}">
        <p14:creationId xmlns:p14="http://schemas.microsoft.com/office/powerpoint/2010/main" val="253353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EE33-BED1-4E5B-2A6A-523BCD877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The Trigger System and Data Acquisition</a:t>
            </a:r>
          </a:p>
        </p:txBody>
      </p:sp>
    </p:spTree>
    <p:extLst>
      <p:ext uri="{BB962C8B-B14F-4D97-AF65-F5344CB8AC3E}">
        <p14:creationId xmlns:p14="http://schemas.microsoft.com/office/powerpoint/2010/main" val="172770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D662-810C-B5D0-2574-7BFD7FD3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28" y="643234"/>
            <a:ext cx="5590871" cy="5828686"/>
          </a:xfrm>
        </p:spPr>
        <p:txBody>
          <a:bodyPr>
            <a:normAutofit/>
          </a:bodyPr>
          <a:lstStyle/>
          <a:p>
            <a:r>
              <a:rPr lang="en-IN" sz="2000" dirty="0"/>
              <a:t>LHC produces a large interaction rates (Bunch crossing rate: 40 MHz)</a:t>
            </a:r>
          </a:p>
          <a:p>
            <a:endParaRPr lang="en-IN" sz="2000" dirty="0"/>
          </a:p>
          <a:p>
            <a:r>
              <a:rPr lang="en-IN" sz="2000" dirty="0"/>
              <a:t>Each recorded event has a size around 1 MB; This makes it impossible to store all the data from the pp collisions at the designed bunch crossing rate.</a:t>
            </a:r>
          </a:p>
          <a:p>
            <a:endParaRPr lang="en-IN" sz="2000" dirty="0"/>
          </a:p>
          <a:p>
            <a:r>
              <a:rPr lang="en-IN" sz="2000" dirty="0"/>
              <a:t>The Trigger system, is designed to select the best events from the collisions in real time. </a:t>
            </a:r>
          </a:p>
          <a:p>
            <a:endParaRPr lang="en-IN" sz="2000" dirty="0"/>
          </a:p>
          <a:p>
            <a:r>
              <a:rPr lang="en-IN" sz="2000" dirty="0"/>
              <a:t>The Trigger Systems consists of : Level 1 trigger (L1 Trigger) and High Level Trigger(HLT).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1026" name="Picture 2" descr="Schematic view of the CMS trigger system.">
            <a:extLst>
              <a:ext uri="{FF2B5EF4-FFF2-40B4-BE49-F238E27FC236}">
                <a16:creationId xmlns:a16="http://schemas.microsoft.com/office/drawing/2014/main" id="{0EAB9B55-1DE3-34A3-B5A8-83CA6819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0838" y="643234"/>
            <a:ext cx="4527842" cy="55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22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BB925-498E-A58C-C1E0-9D41ABBE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6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B0BCE-AEC8-364E-4BA3-8C6218F4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D8138-97B2-0BE2-9C8C-730AEC9F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 dirty="0"/>
              <a:t>Prayag Yadav | School of Physics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FB706B-DA87-9B76-C22C-B7140CFE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Signal and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C4357-2532-6B30-239D-9869FAAD3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1" y="1207483"/>
            <a:ext cx="5469471" cy="4784725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backgrounds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which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mimic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the </a:t>
            </a:r>
            <a:r>
              <a:rPr lang="en-IN" sz="2000" dirty="0" err="1">
                <a:solidFill>
                  <a:prstClr val="black"/>
                </a:solidFill>
                <a:latin typeface="Calibri" panose="020F0502020204030204"/>
              </a:rPr>
              <a:t>dijet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and missing transverse energy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signal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are :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Z(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νν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)+jets</a:t>
            </a:r>
          </a:p>
          <a:p>
            <a:pPr lvl="1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W+jets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Drell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-Yan(DY)+jets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Top quark pair production 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tt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Single top production(ST)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The production of the single top quark association with W boson 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tW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lvl="1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Diboson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(WW, WZ, ZZ)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The associated production of a Higgs Boson with vector bosons (WH and ZH)</a:t>
            </a:r>
            <a:endParaRPr lang="en-IN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1E56D-194B-CDCC-8746-BDE1BCB56967}"/>
              </a:ext>
            </a:extLst>
          </p:cNvPr>
          <p:cNvSpPr txBox="1"/>
          <p:nvPr/>
        </p:nvSpPr>
        <p:spPr>
          <a:xfrm>
            <a:off x="6273798" y="958846"/>
            <a:ext cx="5469471" cy="47847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6EA1D6-7C4F-BF99-0772-9E639F16B29B}"/>
              </a:ext>
            </a:extLst>
          </p:cNvPr>
          <p:cNvSpPr txBox="1">
            <a:spLocks/>
          </p:cNvSpPr>
          <p:nvPr/>
        </p:nvSpPr>
        <p:spPr>
          <a:xfrm>
            <a:off x="5918202" y="1124480"/>
            <a:ext cx="5469471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These backgrounds are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estimated by 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using samples generated by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Monte Carlo simulation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of the reactions.</a:t>
            </a:r>
          </a:p>
          <a:p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In addition to background, the 2HDMa(or closely related </a:t>
            </a:r>
            <a:r>
              <a:rPr lang="en-IN" sz="2000" dirty="0" err="1">
                <a:solidFill>
                  <a:prstClr val="black"/>
                </a:solidFill>
                <a:latin typeface="Calibri" panose="020F0502020204030204"/>
              </a:rPr>
              <a:t>ZprimeBaryonic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) model is also available as a simulated sample.</a:t>
            </a:r>
          </a:p>
          <a:p>
            <a:endParaRPr lang="en-IN" sz="16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54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0F1E-B68E-A33A-52DD-BE4075D0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1" y="288917"/>
            <a:ext cx="3888526" cy="1022773"/>
          </a:xfrm>
        </p:spPr>
        <p:txBody>
          <a:bodyPr>
            <a:normAutofit/>
          </a:bodyPr>
          <a:lstStyle/>
          <a:p>
            <a:r>
              <a:rPr lang="en-IN" dirty="0"/>
              <a:t>L1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9309-E690-8A68-F38F-7FF76CE58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58" y="1087120"/>
            <a:ext cx="5770241" cy="5481963"/>
          </a:xfrm>
        </p:spPr>
        <p:txBody>
          <a:bodyPr>
            <a:normAutofit/>
          </a:bodyPr>
          <a:lstStyle/>
          <a:p>
            <a:r>
              <a:rPr lang="en-IN" sz="2000" dirty="0"/>
              <a:t>The Level 1 trigger is a hardware based processing system which employs the use of programmable electronics like FPGAs extensively.</a:t>
            </a:r>
          </a:p>
          <a:p>
            <a:r>
              <a:rPr lang="en-IN" sz="2000" dirty="0"/>
              <a:t>The L1 trigger reduces the input crossing rate of 40MHz to an output rate of 100KHz.</a:t>
            </a:r>
          </a:p>
          <a:p>
            <a:r>
              <a:rPr lang="en-IN" sz="2000" dirty="0"/>
              <a:t>The L1 trigger follows a hierarchy as shown in the figure. The Global Trigger takes input from two , subsystems: </a:t>
            </a:r>
            <a:r>
              <a:rPr lang="en-IN" sz="2000" b="1" dirty="0"/>
              <a:t>Calorimeter trigger </a:t>
            </a:r>
            <a:r>
              <a:rPr lang="en-IN" sz="2000" dirty="0"/>
              <a:t>and </a:t>
            </a:r>
            <a:r>
              <a:rPr lang="en-IN" sz="2000" b="1" dirty="0"/>
              <a:t>Muon trigger system</a:t>
            </a:r>
            <a:r>
              <a:rPr lang="en-IN" sz="2000" dirty="0"/>
              <a:t>.</a:t>
            </a:r>
          </a:p>
          <a:p>
            <a:r>
              <a:rPr lang="en-IN" sz="2000" dirty="0"/>
              <a:t> The raw data from detector elements first reaches the “trigger primitives”. These are represented in the top of the diagram.</a:t>
            </a:r>
          </a:p>
          <a:p>
            <a:r>
              <a:rPr lang="en-IN" sz="2000" dirty="0"/>
              <a:t>The regional detectors combine the information from trigger primitives to create ranked objects. For example, an e/</a:t>
            </a:r>
            <a:r>
              <a:rPr lang="el-GR" sz="2000" dirty="0"/>
              <a:t>γ</a:t>
            </a:r>
            <a:r>
              <a:rPr lang="en-IN" sz="2000" dirty="0"/>
              <a:t>  candidate has deposits energy in narrow </a:t>
            </a:r>
            <a:r>
              <a:rPr lang="el-GR" sz="2000" dirty="0"/>
              <a:t>η</a:t>
            </a:r>
            <a:r>
              <a:rPr lang="en-IN" sz="2000" dirty="0"/>
              <a:t> . The RCT identifies and sorts such objects.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8480511-241B-01D4-3591-C2660DA4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16" y="489373"/>
            <a:ext cx="5702876" cy="58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9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A1C2B7-3B7B-4844-01EE-A6F7D6AF7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/>
          <a:stretch/>
        </p:blipFill>
        <p:spPr bwMode="auto">
          <a:xfrm>
            <a:off x="213360" y="711045"/>
            <a:ext cx="7326020" cy="519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40F1E-B68E-A33A-52DD-BE4075D0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768" y="100965"/>
            <a:ext cx="3603750" cy="925195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L1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9309-E690-8A68-F38F-7FF76CE58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391920"/>
            <a:ext cx="4447030" cy="5191760"/>
          </a:xfrm>
        </p:spPr>
        <p:txBody>
          <a:bodyPr>
            <a:normAutofit/>
          </a:bodyPr>
          <a:lstStyle/>
          <a:p>
            <a:r>
              <a:rPr lang="en-IN" sz="2400" dirty="0"/>
              <a:t>The Global Calorimeter and Global Muon Trigger, sort the trigger objects from Regional Triggers into a ranking and feed to the Global Trigger.</a:t>
            </a:r>
          </a:p>
          <a:p>
            <a:r>
              <a:rPr lang="en-IN" sz="2400" dirty="0"/>
              <a:t>The Global Trigger takes the topology of the detector and other factors into consideration. It takes into account, various physics criteria to make a decision to keep an event or not.</a:t>
            </a:r>
          </a:p>
        </p:txBody>
      </p:sp>
    </p:spTree>
    <p:extLst>
      <p:ext uri="{BB962C8B-B14F-4D97-AF65-F5344CB8AC3E}">
        <p14:creationId xmlns:p14="http://schemas.microsoft.com/office/powerpoint/2010/main" val="15072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391D-D2C7-B838-622D-08ECDAF7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1398"/>
            <a:ext cx="3888526" cy="1008352"/>
          </a:xfrm>
        </p:spPr>
        <p:txBody>
          <a:bodyPr>
            <a:normAutofit fontScale="90000"/>
          </a:bodyPr>
          <a:lstStyle/>
          <a:p>
            <a:r>
              <a:rPr lang="en-IN" dirty="0"/>
              <a:t>High Level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7CA40-81A1-8C48-4D8D-BEC9C29BF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112" y="1238865"/>
            <a:ext cx="4392560" cy="5277737"/>
          </a:xfrm>
        </p:spPr>
        <p:txBody>
          <a:bodyPr>
            <a:normAutofit/>
          </a:bodyPr>
          <a:lstStyle/>
          <a:p>
            <a:r>
              <a:rPr lang="en-IN" sz="1800" dirty="0"/>
              <a:t>HLT is a software based processing system which employs commercial microprocessor based farms for trigger. The trigger farm is composed of about 2000 PCs.</a:t>
            </a:r>
          </a:p>
          <a:p>
            <a:r>
              <a:rPr lang="en-IN" sz="1800" dirty="0"/>
              <a:t>HLT takes information from L1 at 100 kHz and makes selections to produce a final rate of about 800Hz.</a:t>
            </a:r>
          </a:p>
          <a:p>
            <a:r>
              <a:rPr lang="en-IN" sz="1800" dirty="0"/>
              <a:t>HLT is much slower than L1 and has to account for possible failures of computing nodes.</a:t>
            </a:r>
          </a:p>
          <a:p>
            <a:r>
              <a:rPr lang="en-IN" sz="1800" dirty="0"/>
              <a:t>HLT builds one full event from the event fragments it gets as input.</a:t>
            </a:r>
          </a:p>
          <a:p>
            <a:r>
              <a:rPr lang="en-IN" sz="1800" dirty="0"/>
              <a:t>HLT is also responsible for Jet Reconstruction.</a:t>
            </a:r>
          </a:p>
        </p:txBody>
      </p:sp>
      <p:pic>
        <p:nvPicPr>
          <p:cNvPr id="6" name="Picture 5" descr="A close-up of a server&#10;&#10;Description automatically generated with low confidence">
            <a:extLst>
              <a:ext uri="{FF2B5EF4-FFF2-40B4-BE49-F238E27FC236}">
                <a16:creationId xmlns:a16="http://schemas.microsoft.com/office/drawing/2014/main" id="{4817872F-A3CE-7E17-A1A4-C7EADC56B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97" y="213580"/>
            <a:ext cx="4369957" cy="5847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1BA42-C372-5D87-6BA6-33DCB6B712B3}"/>
              </a:ext>
            </a:extLst>
          </p:cNvPr>
          <p:cNvSpPr txBox="1"/>
          <p:nvPr/>
        </p:nvSpPr>
        <p:spPr>
          <a:xfrm>
            <a:off x="8288593" y="6257227"/>
            <a:ext cx="24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 HLT rack</a:t>
            </a:r>
          </a:p>
        </p:txBody>
      </p:sp>
    </p:spTree>
    <p:extLst>
      <p:ext uri="{BB962C8B-B14F-4D97-AF65-F5344CB8AC3E}">
        <p14:creationId xmlns:p14="http://schemas.microsoft.com/office/powerpoint/2010/main" val="2395634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4DA0-EB3A-BD03-4C09-BC930D4B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3" y="284479"/>
            <a:ext cx="3715610" cy="625116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E9C26-1FC4-3E76-2C7B-1BF0A96F5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61" y="909595"/>
            <a:ext cx="11476867" cy="57763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1.</a:t>
            </a:r>
            <a:r>
              <a:rPr lang="en-US" sz="1800" dirty="0">
                <a:solidFill>
                  <a:schemeClr val="tx2"/>
                </a:solidFill>
              </a:rPr>
              <a:t>V. Khachatryan, et al. "The CMS trigger system". Journal of Instrumentation 12. 01(2017): P01020–P01020.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2. Collaboration, SMS &amp; Warsaw, CMS &amp; Pozniak, Krzysztof &amp; Romaniuk, Ryszard &amp; Zabolotny, Wojciech. (2010). Commissioning of CMS HLT. Journal of Instrumentation. 5. T03005. 10.1088/1748-0221/5/03/T03005. 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3. Brooke, James &amp; Cussans, David &amp; Frazier, Ricky &amp; Heath, G &amp; Machin, D &amp; Newbold, D &amp; Galagadera, S &amp; Madani, Sadaf &amp; Shah, Abid. (2023). Hardware and Firmware for the CMS Global Calorimeter Trigger.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4. Manfred Jeitler on </a:t>
            </a:r>
            <a:r>
              <a:rPr lang="en-IN" sz="1800" dirty="0">
                <a:solidFill>
                  <a:schemeClr val="tx2"/>
                </a:solidFill>
                <a:hlinkClick r:id="rId2"/>
              </a:rPr>
              <a:t>https://cms.cern/news/real-time-analysis-cms-level-1-trigger </a:t>
            </a:r>
            <a:endParaRPr lang="en-IN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5. Nil Valls on </a:t>
            </a:r>
            <a:r>
              <a:rPr lang="en-IN" sz="1800" dirty="0">
                <a:solidFill>
                  <a:schemeClr val="tx2"/>
                </a:solidFill>
                <a:hlinkClick r:id="rId3"/>
              </a:rPr>
              <a:t>http://www.nilvalls.com/compact-muon-solenoid-up-close-and-personal/</a:t>
            </a:r>
            <a:endParaRPr lang="en-IN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6. </a:t>
            </a:r>
            <a:r>
              <a:rPr lang="en-US" sz="1800" dirty="0">
                <a:solidFill>
                  <a:schemeClr val="tx2"/>
                </a:solidFill>
              </a:rPr>
              <a:t>Search of Large Extra Dimensions in                  final state in pp collisions with the CMS Detector at the LHC, Dr. Bhawna </a:t>
            </a:r>
            <a:r>
              <a:rPr lang="en-US" sz="1800" dirty="0" err="1">
                <a:solidFill>
                  <a:schemeClr val="tx2"/>
                </a:solidFill>
              </a:rPr>
              <a:t>Gomber</a:t>
            </a:r>
            <a:endParaRPr lang="en-IN" sz="1800" dirty="0">
              <a:solidFill>
                <a:schemeClr val="tx2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93B7DA-8306-F58F-9B9B-9CDD7215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90" y="4729485"/>
            <a:ext cx="781028" cy="2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22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Major Backgrounds: top Control Region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9956B5-948B-D5E2-33BE-F05C1DDA5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The top-top is the major background to the final state.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background is estimated by defining a ‘Control Region’ which is designed to tag such a background.</a:t>
            </a:r>
          </a:p>
          <a:p>
            <a:endParaRPr lang="en-IN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3581ACE-824A-E7A0-033E-CE2F1D1FF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09" t="9145" b="18386"/>
          <a:stretch/>
        </p:blipFill>
        <p:spPr bwMode="auto">
          <a:xfrm>
            <a:off x="3428999" y="1807029"/>
            <a:ext cx="4278394" cy="24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737C59-F38A-D757-1A94-FFB3E0F697D0}"/>
              </a:ext>
            </a:extLst>
          </p:cNvPr>
          <p:cNvSpPr txBox="1"/>
          <p:nvPr/>
        </p:nvSpPr>
        <p:spPr>
          <a:xfrm>
            <a:off x="6096001" y="5650517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Diagram: https://www.phys.ksu.edu/reu/archive/2022/mclennan.html</a:t>
            </a:r>
          </a:p>
        </p:txBody>
      </p:sp>
    </p:spTree>
    <p:extLst>
      <p:ext uri="{BB962C8B-B14F-4D97-AF65-F5344CB8AC3E}">
        <p14:creationId xmlns:p14="http://schemas.microsoft.com/office/powerpoint/2010/main" val="338702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8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Major Backgrounds: top Control Region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9956B5-948B-D5E2-33BE-F05C1DDA5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10879668" cy="1165603"/>
          </a:xfrm>
        </p:spPr>
        <p:txBody>
          <a:bodyPr/>
          <a:lstStyle/>
          <a:p>
            <a:r>
              <a:rPr lang="en-IN" dirty="0"/>
              <a:t>This control is called the Top Control region and is further subdivided into four categories.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FDEA075-9638-7959-7F0D-2D0BDB91FE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1083182"/>
                  </p:ext>
                </p:extLst>
              </p:nvPr>
            </p:nvGraphicFramePr>
            <p:xfrm>
              <a:off x="2068286" y="2255747"/>
              <a:ext cx="7680173" cy="299357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753151">
                      <a:extLst>
                        <a:ext uri="{9D8B030D-6E8A-4147-A177-3AD203B41FA5}">
                          <a16:colId xmlns:a16="http://schemas.microsoft.com/office/drawing/2014/main" val="4013893380"/>
                        </a:ext>
                      </a:extLst>
                    </a:gridCol>
                    <a:gridCol w="3927022">
                      <a:extLst>
                        <a:ext uri="{9D8B030D-6E8A-4147-A177-3AD203B41FA5}">
                          <a16:colId xmlns:a16="http://schemas.microsoft.com/office/drawing/2014/main" val="2118159001"/>
                        </a:ext>
                      </a:extLst>
                    </a:gridCol>
                  </a:tblGrid>
                  <a:tr h="1469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Top </a:t>
                          </a:r>
                          <a14:m>
                            <m:oMath xmlns:m="http://schemas.openxmlformats.org/officeDocument/2006/math">
                              <m:r>
                                <a:rPr lang="en-IN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oMath>
                          </a14:m>
                          <a:r>
                            <a:rPr lang="en-IN" sz="3200" b="1" dirty="0"/>
                            <a:t> Resolved jets</a:t>
                          </a:r>
                        </a:p>
                        <a:p>
                          <a:pPr algn="ctr"/>
                          <a:r>
                            <a:rPr lang="en-IN" sz="2400" b="1" dirty="0"/>
                            <a:t>Top single electron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Top </a:t>
                          </a:r>
                          <a14:m>
                            <m:oMath xmlns:m="http://schemas.openxmlformats.org/officeDocument/2006/math">
                              <m:r>
                                <a:rPr lang="en-IN" sz="32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IN" sz="3200" b="1" dirty="0"/>
                            <a:t> Resolved jets</a:t>
                          </a:r>
                        </a:p>
                        <a:p>
                          <a:pPr algn="ctr"/>
                          <a:r>
                            <a:rPr lang="en-IN" sz="2400" b="1" dirty="0"/>
                            <a:t>Top single muon </a:t>
                          </a:r>
                        </a:p>
                        <a:p>
                          <a:pPr algn="ctr"/>
                          <a:endParaRPr lang="en-IN" sz="2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500510"/>
                      </a:ext>
                    </a:extLst>
                  </a:tr>
                  <a:tr h="15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Top </a:t>
                          </a:r>
                          <a14:m>
                            <m:oMath xmlns:m="http://schemas.openxmlformats.org/officeDocument/2006/math">
                              <m:r>
                                <a:rPr lang="en-IN" sz="32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oMath>
                          </a14:m>
                          <a:r>
                            <a:rPr lang="en-IN" sz="3200" b="1" dirty="0"/>
                            <a:t> Boosted jets</a:t>
                          </a:r>
                        </a:p>
                        <a:p>
                          <a:pPr algn="ctr"/>
                          <a:r>
                            <a:rPr lang="en-IN" sz="2400" b="1" dirty="0"/>
                            <a:t>Top single electron </a:t>
                          </a:r>
                        </a:p>
                        <a:p>
                          <a:pPr algn="ctr"/>
                          <a:endParaRPr lang="en-IN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Top </a:t>
                          </a:r>
                          <a14:m>
                            <m:oMath xmlns:m="http://schemas.openxmlformats.org/officeDocument/2006/math">
                              <m:r>
                                <a:rPr lang="en-IN" sz="32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oMath>
                          </a14:m>
                          <a:r>
                            <a:rPr lang="en-IN" sz="3200" b="1" dirty="0"/>
                            <a:t> Boosted jets</a:t>
                          </a:r>
                        </a:p>
                        <a:p>
                          <a:pPr algn="ctr"/>
                          <a:r>
                            <a:rPr lang="en-IN" sz="2400" b="1" dirty="0"/>
                            <a:t>Top single muon</a:t>
                          </a:r>
                        </a:p>
                        <a:p>
                          <a:pPr algn="ctr"/>
                          <a:endParaRPr lang="en-IN" sz="2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3096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FDEA075-9638-7959-7F0D-2D0BDB91FE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1083182"/>
                  </p:ext>
                </p:extLst>
              </p:nvPr>
            </p:nvGraphicFramePr>
            <p:xfrm>
              <a:off x="2068286" y="2255747"/>
              <a:ext cx="7680173" cy="299357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753151">
                      <a:extLst>
                        <a:ext uri="{9D8B030D-6E8A-4147-A177-3AD203B41FA5}">
                          <a16:colId xmlns:a16="http://schemas.microsoft.com/office/drawing/2014/main" val="4013893380"/>
                        </a:ext>
                      </a:extLst>
                    </a:gridCol>
                    <a:gridCol w="3927022">
                      <a:extLst>
                        <a:ext uri="{9D8B030D-6E8A-4147-A177-3AD203B41FA5}">
                          <a16:colId xmlns:a16="http://schemas.microsoft.com/office/drawing/2014/main" val="2118159001"/>
                        </a:ext>
                      </a:extLst>
                    </a:gridCol>
                  </a:tblGrid>
                  <a:tr h="14695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2" t="-826" r="-105032" b="-104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826" r="-310" b="-1041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500510"/>
                      </a:ext>
                    </a:extLst>
                  </a:tr>
                  <a:tr h="152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62" t="-97600" r="-105032" b="-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5659" t="-97600" r="-310" b="-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09618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E3E459-C8F4-7464-DFCA-59F3C5AA2ADE}"/>
              </a:ext>
            </a:extLst>
          </p:cNvPr>
          <p:cNvCxnSpPr/>
          <p:nvPr/>
        </p:nvCxnSpPr>
        <p:spPr>
          <a:xfrm flipV="1">
            <a:off x="1578429" y="2500675"/>
            <a:ext cx="0" cy="2503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07EF12-BB61-D279-C4A8-A514EA299043}"/>
              </a:ext>
            </a:extLst>
          </p:cNvPr>
          <p:cNvCxnSpPr>
            <a:cxnSpLocks/>
          </p:cNvCxnSpPr>
          <p:nvPr/>
        </p:nvCxnSpPr>
        <p:spPr>
          <a:xfrm>
            <a:off x="2525486" y="5597661"/>
            <a:ext cx="6934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9292DA-080D-EFC5-6E4E-E6D31A416DD2}"/>
              </a:ext>
            </a:extLst>
          </p:cNvPr>
          <p:cNvSpPr txBox="1"/>
          <p:nvPr/>
        </p:nvSpPr>
        <p:spPr>
          <a:xfrm rot="16200000">
            <a:off x="-621333" y="3539234"/>
            <a:ext cx="3648769" cy="4680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/>
              <a:t>Jet angular separation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31226-BA77-710E-28C3-1E54C22623C2}"/>
              </a:ext>
            </a:extLst>
          </p:cNvPr>
          <p:cNvSpPr txBox="1"/>
          <p:nvPr/>
        </p:nvSpPr>
        <p:spPr>
          <a:xfrm>
            <a:off x="4118005" y="5597661"/>
            <a:ext cx="3648769" cy="4680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/>
              <a:t>Lepton variety</a:t>
            </a:r>
          </a:p>
        </p:txBody>
      </p:sp>
    </p:spTree>
    <p:extLst>
      <p:ext uri="{BB962C8B-B14F-4D97-AF65-F5344CB8AC3E}">
        <p14:creationId xmlns:p14="http://schemas.microsoft.com/office/powerpoint/2010/main" val="3764443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9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15 March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Event Selections and Object Selections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ACF7C6-1DB3-FF78-055B-14E1AC9C5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10513182" cy="4784725"/>
          </a:xfrm>
        </p:spPr>
        <p:txBody>
          <a:bodyPr/>
          <a:lstStyle/>
          <a:p>
            <a:r>
              <a:rPr lang="en-IN" dirty="0"/>
              <a:t>Various </a:t>
            </a:r>
            <a:r>
              <a:rPr lang="en-US" dirty="0"/>
              <a:t>selections are applied to select the most well-suited</a:t>
            </a:r>
            <a:r>
              <a:rPr lang="en-IN" dirty="0"/>
              <a:t> events from other events or detector noise. These selections are known as </a:t>
            </a:r>
            <a:r>
              <a:rPr lang="en-IN" b="1" dirty="0"/>
              <a:t>event selections</a:t>
            </a:r>
            <a:r>
              <a:rPr lang="en-IN" dirty="0"/>
              <a:t>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Objects are the basic analytic units such as particles or jets of particles. Various object selections are applied to choose the best object candidate with a known level of confidence and efficiency. These selections are known as </a:t>
            </a:r>
            <a:r>
              <a:rPr lang="en-IN" b="1" dirty="0"/>
              <a:t>object selections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97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ctr">
          <a:defRPr sz="5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5c6759-e934-4301-b037-eb0f95aae58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2BEA8F8303C41AA4D9C5A3A4DCA44" ma:contentTypeVersion="5" ma:contentTypeDescription="Create a new document." ma:contentTypeScope="" ma:versionID="8b03347f210f5a39a1b67a2afeea4e09">
  <xsd:schema xmlns:xsd="http://www.w3.org/2001/XMLSchema" xmlns:xs="http://www.w3.org/2001/XMLSchema" xmlns:p="http://schemas.microsoft.com/office/2006/metadata/properties" xmlns:ns3="665c6759-e934-4301-b037-eb0f95aae584" targetNamespace="http://schemas.microsoft.com/office/2006/metadata/properties" ma:root="true" ma:fieldsID="d3c96afcb10b061d7649cd8269acd011" ns3:_="">
    <xsd:import namespace="665c6759-e934-4301-b037-eb0f95aae5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5c6759-e934-4301-b037-eb0f95aae5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04759C-1D0D-45F2-AFEB-D85C5D706D8B}">
  <ds:schemaRefs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665c6759-e934-4301-b037-eb0f95aae584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BE9983D-B679-45DF-B038-54DB920BEE7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2806-2B26-4ABE-B1EA-F2C6A83B4E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5c6759-e934-4301-b037-eb0f95aae5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2111</TotalTime>
  <Words>3659</Words>
  <Application>Microsoft Office PowerPoint</Application>
  <PresentationFormat>Widescreen</PresentationFormat>
  <Paragraphs>542</Paragraphs>
  <Slides>63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Aptos SemiBold</vt:lpstr>
      <vt:lpstr>Aptos Serif</vt:lpstr>
      <vt:lpstr>Arial</vt:lpstr>
      <vt:lpstr>Bahnschrift</vt:lpstr>
      <vt:lpstr>Calibri</vt:lpstr>
      <vt:lpstr>Calibri Light</vt:lpstr>
      <vt:lpstr>Cambria Math</vt:lpstr>
      <vt:lpstr>Cascadia Code</vt:lpstr>
      <vt:lpstr>Times New Roman</vt:lpstr>
      <vt:lpstr>Office Theme</vt:lpstr>
      <vt:lpstr>Office Theme</vt:lpstr>
      <vt:lpstr>office theme</vt:lpstr>
      <vt:lpstr>PowerPoint Presentation</vt:lpstr>
      <vt:lpstr>Outline</vt:lpstr>
      <vt:lpstr>Outline</vt:lpstr>
      <vt:lpstr>PowerPoint Presentation</vt:lpstr>
      <vt:lpstr>Signal and Background</vt:lpstr>
      <vt:lpstr>Signal and Background</vt:lpstr>
      <vt:lpstr>Major Backgrounds: top Control Region</vt:lpstr>
      <vt:lpstr>Major Backgrounds: top Control Region</vt:lpstr>
      <vt:lpstr>Event Selections and Object Selections</vt:lpstr>
      <vt:lpstr>Selections in Signal Region and Control Region</vt:lpstr>
      <vt:lpstr>Selections in Signal Region and Control Region</vt:lpstr>
      <vt:lpstr>Selections in Signal Region and Control Region</vt:lpstr>
      <vt:lpstr>Selections in Signal Region and Control Region</vt:lpstr>
      <vt:lpstr>Selections in Signal Region and Control Region</vt:lpstr>
      <vt:lpstr>MET and Recoil criteria</vt:lpstr>
      <vt:lpstr>MET and Recoil criteria</vt:lpstr>
      <vt:lpstr>p_T criteria and mass criteria</vt:lpstr>
      <vt:lpstr>My Efforts</vt:lpstr>
      <vt:lpstr>My Efforts</vt:lpstr>
      <vt:lpstr>Top μ Resolved jets  Top single muon  </vt:lpstr>
      <vt:lpstr>Dijet Mass</vt:lpstr>
      <vt:lpstr>Dijet η</vt:lpstr>
      <vt:lpstr>Dijet p_T</vt:lpstr>
      <vt:lpstr>Dijet ϕ</vt:lpstr>
      <vt:lpstr>Missing transverse momentum ϕ (MET-ϕ)</vt:lpstr>
      <vt:lpstr>Future Aspects</vt:lpstr>
      <vt:lpstr>References</vt:lpstr>
      <vt:lpstr>Thank you for your attention.</vt:lpstr>
      <vt:lpstr>Backup Slides</vt:lpstr>
      <vt:lpstr>Quick Recap</vt:lpstr>
      <vt:lpstr>Leading Jet mass</vt:lpstr>
      <vt:lpstr>Leading Jet eta</vt:lpstr>
      <vt:lpstr>Leading Jet phi</vt:lpstr>
      <vt:lpstr>Subleading Jet pt</vt:lpstr>
      <vt:lpstr>Subleading Jet eta</vt:lpstr>
      <vt:lpstr>Subleading Jet phi</vt:lpstr>
      <vt:lpstr>Subleading Jet mass</vt:lpstr>
      <vt:lpstr>Leading Jet pt</vt:lpstr>
      <vt:lpstr>Missing transverse momentum (p_T^miss)</vt:lpstr>
      <vt:lpstr>PowerPoint Presentation</vt:lpstr>
      <vt:lpstr>Analysis tools and Strategy</vt:lpstr>
      <vt:lpstr>Major Backgrounds: Z+jets Control Region</vt:lpstr>
      <vt:lpstr>Major Backgrounds: Zjets Control Region</vt:lpstr>
      <vt:lpstr>Avoiding Detection issues</vt:lpstr>
      <vt:lpstr>Avoiding Detection issues</vt:lpstr>
      <vt:lpstr>Collider Search: Mono-X Topology</vt:lpstr>
      <vt:lpstr>Mono Higgs Searches </vt:lpstr>
      <vt:lpstr>Other backgrounds (continued)</vt:lpstr>
      <vt:lpstr>Other backgrounds</vt:lpstr>
      <vt:lpstr>Triggers</vt:lpstr>
      <vt:lpstr>The 2HDMa Model</vt:lpstr>
      <vt:lpstr>The Coordinate System</vt:lpstr>
      <vt:lpstr>Additional jets</vt:lpstr>
      <vt:lpstr>The Coordinate System</vt:lpstr>
      <vt:lpstr>PowerPoint Presentation</vt:lpstr>
      <vt:lpstr>Hadronic Calorimeter</vt:lpstr>
      <vt:lpstr>Hadronic Calorimeter</vt:lpstr>
      <vt:lpstr>The Trigger System and Data Acquisition</vt:lpstr>
      <vt:lpstr>PowerPoint Presentation</vt:lpstr>
      <vt:lpstr>L1 Trigger</vt:lpstr>
      <vt:lpstr>L1 Trigger</vt:lpstr>
      <vt:lpstr>High Level Trigger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Prayag Yadav</dc:creator>
  <cp:lastModifiedBy>Prayag Yadav</cp:lastModifiedBy>
  <cp:revision>7</cp:revision>
  <dcterms:created xsi:type="dcterms:W3CDTF">2023-07-21T06:13:41Z</dcterms:created>
  <dcterms:modified xsi:type="dcterms:W3CDTF">2024-03-14T23:17:54Z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0x010100B4B2BEA8F8303C41AA4D9C5A3A4DCA44</vt:lpwstr>
  </property>
</Properties>
</file>